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91" r:id="rId4"/>
    <p:sldId id="292" r:id="rId5"/>
    <p:sldId id="293" r:id="rId6"/>
  </p:sldIdLst>
  <p:sldSz cx="10691813" cy="7559675"/>
  <p:notesSz cx="6775450" cy="9906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60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6028" cy="4970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5" y="0"/>
            <a:ext cx="2936028" cy="4970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D5CB8378-6DEE-4DEE-BB40-F1C7016A026A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1238250"/>
            <a:ext cx="4727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67263"/>
            <a:ext cx="5420360" cy="3900487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6028" cy="497019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5" y="9408982"/>
            <a:ext cx="2936028" cy="497019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C077A50F-541B-4FDF-BD9C-9B2E8D6D1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7A50F-541B-4FDF-BD9C-9B2E8D6D13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0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71C1-1451-4778-A1BD-1C186C282844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8E4-9388-4457-9A4E-00D0BE9C61A9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A8FF-91C9-4295-91EC-B6F63A23DB0F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898-AA54-4703-8C3C-B959C00A8764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19E4-2A3D-4628-B3CB-AA67EA839C99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05F-2241-467A-98A6-BAFFFE699770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A987-FCB1-41F1-B9F2-0D2B6FBA8AB0}" type="datetime1">
              <a:rPr lang="ru-RU" smtClean="0"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D15-70F7-4EDE-BA32-CB5CBE6D4A3A}" type="datetime1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DFBB-22F8-401A-820C-330C5F5BDD99}" type="datetime1">
              <a:rPr lang="ru-RU" smtClean="0"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A80-AE93-4D16-A23B-5ACF7B4606DE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32DF-579F-4288-91A4-D7E8A6B2F912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AC37-467C-4022-B6AF-5240D5CD5BC7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587" y="3037049"/>
            <a:ext cx="4947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субсидирования проектов возобновляемых источников энергии (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ВИЭ) 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Правил предоставления финансовой поддержки по реализации механизма снижения рисков инвестирования малых проектов возобновляемых источников энергии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37E6427-8E6F-46AD-ACB9-67CBE83191BD}"/>
              </a:ext>
            </a:extLst>
          </p:cNvPr>
          <p:cNvSpPr txBox="1">
            <a:spLocks/>
          </p:cNvSpPr>
          <p:nvPr/>
        </p:nvSpPr>
        <p:spPr bwMode="gray">
          <a:xfrm>
            <a:off x="495002" y="431483"/>
            <a:ext cx="6549908" cy="6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68512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6508" algn="l"/>
              </a:tabLst>
              <a:defRPr sz="1454" b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2pPr>
            <a:lvl3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3pPr>
            <a:lvl4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4pPr>
            <a:lvl5pPr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5pPr>
            <a:lvl6pPr marL="34984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6pPr>
            <a:lvl7pPr marL="699699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7pPr>
            <a:lvl8pPr marL="104954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8pPr>
            <a:lvl9pPr marL="1399398" algn="l" defTabSz="685122" rtl="0" eaLnBrk="1" fontAlgn="base" hangingPunct="1">
              <a:spcBef>
                <a:spcPct val="0"/>
              </a:spcBef>
              <a:spcAft>
                <a:spcPct val="0"/>
              </a:spcAft>
              <a:defRPr sz="145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 defTabSz="0">
              <a:tabLst>
                <a:tab pos="0" algn="l"/>
                <a:tab pos="205200" algn="l"/>
              </a:tabLst>
              <a:defRPr/>
            </a:pPr>
            <a:r>
              <a:rPr lang="ru-RU" sz="18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Arial"/>
              </a:rPr>
              <a:t>Субсидирование части основного долга по кредиту</a:t>
            </a:r>
            <a:endParaRPr lang="ru-RU" sz="1800" b="1" kern="0" dirty="0">
              <a:solidFill>
                <a:srgbClr val="C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7771" y="7157192"/>
            <a:ext cx="2405658" cy="402483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4" name="Parallelogram 64"/>
          <p:cNvSpPr/>
          <p:nvPr/>
        </p:nvSpPr>
        <p:spPr>
          <a:xfrm>
            <a:off x="495002" y="1573257"/>
            <a:ext cx="8892837" cy="669429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 ПРОГРАММЫ: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рисков инвестирования</a:t>
            </a:r>
            <a:r>
              <a:rPr lang="ru-RU" sz="14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возобновляемые</a:t>
            </a:r>
            <a:r>
              <a:rPr lang="ru-RU" sz="14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</a:t>
            </a:r>
            <a:r>
              <a:rPr lang="ru-RU" sz="1400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002" y="2663255"/>
            <a:ext cx="8946178" cy="13577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Маломасштабный проект ВИЭ (проект) 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- комплекс мероприятий, направленный на проектирование, дизайн, планирование, расчёт, закупку, строительство, монтаж и внедрение технологий возобновляемых источников энергии, реализуемый путем приобретения и/или строительства и/или модернизации и/или реконструкции и/или капитального ремонта основных средств, приобретения биологических и/или нематериальных активов (в том числе расходы по НДС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7771" y="7157192"/>
            <a:ext cx="2405658" cy="402483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8219" y="362016"/>
            <a:ext cx="3858143" cy="4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lang="ru-RU"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Основные условия для СММП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2020" y="1418951"/>
            <a:ext cx="8572500" cy="722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Участники программы: </a:t>
            </a:r>
          </a:p>
          <a:p>
            <a:pPr algn="just"/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юридическое лицо, физическое лицо – индивидуальный предприниматель, за исключением государственных предприятий и некоммерческих организаций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Picture 4" descr="Картинки по запросу строитель иконка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" y="160006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0" y="2570968"/>
            <a:ext cx="340755" cy="3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2019" y="2295460"/>
            <a:ext cx="8572500" cy="7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Сумма</a:t>
            </a:r>
            <a:r>
              <a:rPr lang="ru-RU" altLang="ru-RU" sz="1400" b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кредита: </a:t>
            </a:r>
            <a:r>
              <a:rPr lang="ru-RU" alt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ез 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ограничений</a:t>
            </a:r>
          </a:p>
          <a:p>
            <a:pPr algn="just"/>
            <a:r>
              <a:rPr lang="ru-RU" altLang="ru-RU" sz="14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Ставка вознаграждения: </a:t>
            </a:r>
            <a:r>
              <a:rPr lang="ru-RU" alt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без ограничений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2019" y="3168850"/>
            <a:ext cx="8572500" cy="862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Целевое назначение: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Инвестиции/пополнение оборотных средств (для целей выработки электрической и/или тепловой энергии, и иных видов использования, связанных с извлечением возобновляемой энергии из окружающей среды)</a:t>
            </a:r>
          </a:p>
        </p:txBody>
      </p:sp>
      <p:grpSp>
        <p:nvGrpSpPr>
          <p:cNvPr id="14" name="Shape 855"/>
          <p:cNvGrpSpPr/>
          <p:nvPr/>
        </p:nvGrpSpPr>
        <p:grpSpPr>
          <a:xfrm>
            <a:off x="245770" y="3230038"/>
            <a:ext cx="354271" cy="337500"/>
            <a:chOff x="5970800" y="1619250"/>
            <a:chExt cx="428650" cy="456725"/>
          </a:xfrm>
          <a:solidFill>
            <a:schemeClr val="accent1">
              <a:lumMod val="75000"/>
            </a:schemeClr>
          </a:solidFill>
        </p:grpSpPr>
        <p:sp>
          <p:nvSpPr>
            <p:cNvPr id="15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922019" y="4266811"/>
            <a:ext cx="8572500" cy="762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Размер субсидий: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не более 112 500 000 (сто двенадцать миллионов пятьсот тысяч) тенге для уменьшения суммы основного долга по кредиту. Не более </a:t>
            </a:r>
            <a:r>
              <a:rPr lang="en-US" sz="1400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35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%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от первоначальной суммы кредита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2" name="Picture 8" descr="Картинки по запросу деньги иконка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4" y="4422880"/>
            <a:ext cx="443823" cy="4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22019" y="5265586"/>
            <a:ext cx="8572500" cy="762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Срок ввода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объекта в эксплуатацию/завершения проекта, не более 150 календарных дней с даты принятия положительного решения о субсидировании проекта Фондом</a:t>
            </a:r>
            <a:endParaRPr lang="ru-RU" altLang="ru-RU" sz="1400" kern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7" name="Picture 10" descr="Картинки по запросу время иконка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4" y="5411417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249" y="645800"/>
            <a:ext cx="6308112" cy="2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sz="1800" b="1" kern="0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Порядок</a:t>
            </a:r>
            <a:r>
              <a:rPr lang="ru-RU" sz="1800" b="1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заключения	</a:t>
            </a:r>
            <a:r>
              <a:rPr lang="ru-RU" sz="1800" b="1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 err="1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договора</a:t>
            </a:r>
            <a:r>
              <a:rPr lang="ru-RU" sz="1800" b="1" kern="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субсидирования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00872" y="1758336"/>
            <a:ext cx="970059" cy="915583"/>
            <a:chOff x="5289803" y="1316736"/>
            <a:chExt cx="1106170" cy="1104900"/>
          </a:xfrm>
        </p:grpSpPr>
        <p:sp>
          <p:nvSpPr>
            <p:cNvPr id="7" name="object 7"/>
            <p:cNvSpPr/>
            <p:nvPr/>
          </p:nvSpPr>
          <p:spPr>
            <a:xfrm>
              <a:off x="5289803" y="1316736"/>
              <a:ext cx="1106170" cy="1104900"/>
            </a:xfrm>
            <a:custGeom>
              <a:avLst/>
              <a:gdLst/>
              <a:ahLst/>
              <a:cxnLst/>
              <a:rect l="l" t="t" r="r" b="b"/>
              <a:pathLst>
                <a:path w="1106170" h="1104900">
                  <a:moveTo>
                    <a:pt x="552958" y="0"/>
                  </a:moveTo>
                  <a:lnTo>
                    <a:pt x="552958" y="138049"/>
                  </a:lnTo>
                  <a:lnTo>
                    <a:pt x="605155" y="141350"/>
                  </a:lnTo>
                  <a:lnTo>
                    <a:pt x="656336" y="151129"/>
                  </a:lnTo>
                  <a:lnTo>
                    <a:pt x="705612" y="167131"/>
                  </a:lnTo>
                  <a:lnTo>
                    <a:pt x="752729" y="189229"/>
                  </a:lnTo>
                  <a:lnTo>
                    <a:pt x="796798" y="217169"/>
                  </a:lnTo>
                  <a:lnTo>
                    <a:pt x="834263" y="247776"/>
                  </a:lnTo>
                  <a:lnTo>
                    <a:pt x="867283" y="281939"/>
                  </a:lnTo>
                  <a:lnTo>
                    <a:pt x="895731" y="318897"/>
                  </a:lnTo>
                  <a:lnTo>
                    <a:pt x="919607" y="358393"/>
                  </a:lnTo>
                  <a:lnTo>
                    <a:pt x="938784" y="399923"/>
                  </a:lnTo>
                  <a:lnTo>
                    <a:pt x="953135" y="443102"/>
                  </a:lnTo>
                  <a:lnTo>
                    <a:pt x="962660" y="487552"/>
                  </a:lnTo>
                  <a:lnTo>
                    <a:pt x="967359" y="532764"/>
                  </a:lnTo>
                  <a:lnTo>
                    <a:pt x="966978" y="578230"/>
                  </a:lnTo>
                  <a:lnTo>
                    <a:pt x="961644" y="623697"/>
                  </a:lnTo>
                  <a:lnTo>
                    <a:pt x="951230" y="668654"/>
                  </a:lnTo>
                  <a:lnTo>
                    <a:pt x="935609" y="712597"/>
                  </a:lnTo>
                  <a:lnTo>
                    <a:pt x="914781" y="755141"/>
                  </a:lnTo>
                  <a:lnTo>
                    <a:pt x="888619" y="795781"/>
                  </a:lnTo>
                  <a:lnTo>
                    <a:pt x="857885" y="833247"/>
                  </a:lnTo>
                  <a:lnTo>
                    <a:pt x="823849" y="866266"/>
                  </a:lnTo>
                  <a:lnTo>
                    <a:pt x="786765" y="894588"/>
                  </a:lnTo>
                  <a:lnTo>
                    <a:pt x="747268" y="918463"/>
                  </a:lnTo>
                  <a:lnTo>
                    <a:pt x="705612" y="937513"/>
                  </a:lnTo>
                  <a:lnTo>
                    <a:pt x="662432" y="951864"/>
                  </a:lnTo>
                  <a:lnTo>
                    <a:pt x="617982" y="961516"/>
                  </a:lnTo>
                  <a:lnTo>
                    <a:pt x="572643" y="966088"/>
                  </a:lnTo>
                  <a:lnTo>
                    <a:pt x="527050" y="965835"/>
                  </a:lnTo>
                  <a:lnTo>
                    <a:pt x="481584" y="960501"/>
                  </a:lnTo>
                  <a:lnTo>
                    <a:pt x="436625" y="950087"/>
                  </a:lnTo>
                  <a:lnTo>
                    <a:pt x="392557" y="934465"/>
                  </a:lnTo>
                  <a:lnTo>
                    <a:pt x="350012" y="913638"/>
                  </a:lnTo>
                  <a:lnTo>
                    <a:pt x="309245" y="887476"/>
                  </a:lnTo>
                  <a:lnTo>
                    <a:pt x="271780" y="856868"/>
                  </a:lnTo>
                  <a:lnTo>
                    <a:pt x="238760" y="822705"/>
                  </a:lnTo>
                  <a:lnTo>
                    <a:pt x="210312" y="785749"/>
                  </a:lnTo>
                  <a:lnTo>
                    <a:pt x="186436" y="746251"/>
                  </a:lnTo>
                  <a:lnTo>
                    <a:pt x="167259" y="704723"/>
                  </a:lnTo>
                  <a:lnTo>
                    <a:pt x="152908" y="661542"/>
                  </a:lnTo>
                  <a:lnTo>
                    <a:pt x="143383" y="617092"/>
                  </a:lnTo>
                  <a:lnTo>
                    <a:pt x="138684" y="571880"/>
                  </a:lnTo>
                  <a:lnTo>
                    <a:pt x="139065" y="526414"/>
                  </a:lnTo>
                  <a:lnTo>
                    <a:pt x="144399" y="480949"/>
                  </a:lnTo>
                  <a:lnTo>
                    <a:pt x="154812" y="435990"/>
                  </a:lnTo>
                  <a:lnTo>
                    <a:pt x="170434" y="392049"/>
                  </a:lnTo>
                  <a:lnTo>
                    <a:pt x="191262" y="349503"/>
                  </a:lnTo>
                  <a:lnTo>
                    <a:pt x="217424" y="308863"/>
                  </a:lnTo>
                  <a:lnTo>
                    <a:pt x="105663" y="227711"/>
                  </a:lnTo>
                  <a:lnTo>
                    <a:pt x="78105" y="269239"/>
                  </a:lnTo>
                  <a:lnTo>
                    <a:pt x="54610" y="312927"/>
                  </a:lnTo>
                  <a:lnTo>
                    <a:pt x="35179" y="358393"/>
                  </a:lnTo>
                  <a:lnTo>
                    <a:pt x="19938" y="405256"/>
                  </a:lnTo>
                  <a:lnTo>
                    <a:pt x="8890" y="453516"/>
                  </a:lnTo>
                  <a:lnTo>
                    <a:pt x="2286" y="502665"/>
                  </a:lnTo>
                  <a:lnTo>
                    <a:pt x="0" y="552323"/>
                  </a:lnTo>
                  <a:lnTo>
                    <a:pt x="2032" y="600075"/>
                  </a:lnTo>
                  <a:lnTo>
                    <a:pt x="8000" y="646556"/>
                  </a:lnTo>
                  <a:lnTo>
                    <a:pt x="17780" y="691768"/>
                  </a:lnTo>
                  <a:lnTo>
                    <a:pt x="31115" y="735584"/>
                  </a:lnTo>
                  <a:lnTo>
                    <a:pt x="48006" y="777748"/>
                  </a:lnTo>
                  <a:lnTo>
                    <a:pt x="68072" y="818134"/>
                  </a:lnTo>
                  <a:lnTo>
                    <a:pt x="91312" y="856488"/>
                  </a:lnTo>
                  <a:lnTo>
                    <a:pt x="117475" y="892810"/>
                  </a:lnTo>
                  <a:lnTo>
                    <a:pt x="146558" y="926846"/>
                  </a:lnTo>
                  <a:lnTo>
                    <a:pt x="178054" y="958341"/>
                  </a:lnTo>
                  <a:lnTo>
                    <a:pt x="212090" y="987298"/>
                  </a:lnTo>
                  <a:lnTo>
                    <a:pt x="248538" y="1013460"/>
                  </a:lnTo>
                  <a:lnTo>
                    <a:pt x="286893" y="1036701"/>
                  </a:lnTo>
                  <a:lnTo>
                    <a:pt x="327406" y="1056766"/>
                  </a:lnTo>
                  <a:lnTo>
                    <a:pt x="369570" y="1073530"/>
                  </a:lnTo>
                  <a:lnTo>
                    <a:pt x="413385" y="1086865"/>
                  </a:lnTo>
                  <a:lnTo>
                    <a:pt x="458724" y="1096644"/>
                  </a:lnTo>
                  <a:lnTo>
                    <a:pt x="505333" y="1102614"/>
                  </a:lnTo>
                  <a:lnTo>
                    <a:pt x="552958" y="1104646"/>
                  </a:lnTo>
                  <a:lnTo>
                    <a:pt x="600710" y="1102614"/>
                  </a:lnTo>
                  <a:lnTo>
                    <a:pt x="647319" y="1096644"/>
                  </a:lnTo>
                  <a:lnTo>
                    <a:pt x="692658" y="1086865"/>
                  </a:lnTo>
                  <a:lnTo>
                    <a:pt x="736473" y="1073530"/>
                  </a:lnTo>
                  <a:lnTo>
                    <a:pt x="778637" y="1056766"/>
                  </a:lnTo>
                  <a:lnTo>
                    <a:pt x="819150" y="1036701"/>
                  </a:lnTo>
                  <a:lnTo>
                    <a:pt x="857504" y="1013460"/>
                  </a:lnTo>
                  <a:lnTo>
                    <a:pt x="893953" y="987298"/>
                  </a:lnTo>
                  <a:lnTo>
                    <a:pt x="927988" y="958341"/>
                  </a:lnTo>
                  <a:lnTo>
                    <a:pt x="959485" y="926846"/>
                  </a:lnTo>
                  <a:lnTo>
                    <a:pt x="988568" y="892810"/>
                  </a:lnTo>
                  <a:lnTo>
                    <a:pt x="1014730" y="856488"/>
                  </a:lnTo>
                  <a:lnTo>
                    <a:pt x="1037971" y="818134"/>
                  </a:lnTo>
                  <a:lnTo>
                    <a:pt x="1058037" y="777748"/>
                  </a:lnTo>
                  <a:lnTo>
                    <a:pt x="1074928" y="735584"/>
                  </a:lnTo>
                  <a:lnTo>
                    <a:pt x="1088263" y="691768"/>
                  </a:lnTo>
                  <a:lnTo>
                    <a:pt x="1098042" y="646556"/>
                  </a:lnTo>
                  <a:lnTo>
                    <a:pt x="1104011" y="600075"/>
                  </a:lnTo>
                  <a:lnTo>
                    <a:pt x="1106043" y="552323"/>
                  </a:lnTo>
                  <a:lnTo>
                    <a:pt x="1104011" y="504698"/>
                  </a:lnTo>
                  <a:lnTo>
                    <a:pt x="1098042" y="458215"/>
                  </a:lnTo>
                  <a:lnTo>
                    <a:pt x="1088263" y="412876"/>
                  </a:lnTo>
                  <a:lnTo>
                    <a:pt x="1074928" y="369188"/>
                  </a:lnTo>
                  <a:lnTo>
                    <a:pt x="1058037" y="327025"/>
                  </a:lnTo>
                  <a:lnTo>
                    <a:pt x="1037971" y="286638"/>
                  </a:lnTo>
                  <a:lnTo>
                    <a:pt x="1014730" y="248158"/>
                  </a:lnTo>
                  <a:lnTo>
                    <a:pt x="988568" y="211836"/>
                  </a:lnTo>
                  <a:lnTo>
                    <a:pt x="959485" y="177800"/>
                  </a:lnTo>
                  <a:lnTo>
                    <a:pt x="927988" y="146303"/>
                  </a:lnTo>
                  <a:lnTo>
                    <a:pt x="893953" y="117348"/>
                  </a:lnTo>
                  <a:lnTo>
                    <a:pt x="857504" y="91186"/>
                  </a:lnTo>
                  <a:lnTo>
                    <a:pt x="819150" y="67944"/>
                  </a:lnTo>
                  <a:lnTo>
                    <a:pt x="778637" y="47878"/>
                  </a:lnTo>
                  <a:lnTo>
                    <a:pt x="736473" y="31114"/>
                  </a:lnTo>
                  <a:lnTo>
                    <a:pt x="692658" y="17779"/>
                  </a:lnTo>
                  <a:lnTo>
                    <a:pt x="647319" y="8000"/>
                  </a:lnTo>
                  <a:lnTo>
                    <a:pt x="600710" y="2031"/>
                  </a:lnTo>
                  <a:lnTo>
                    <a:pt x="552958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object 8"/>
            <p:cNvSpPr/>
            <p:nvPr/>
          </p:nvSpPr>
          <p:spPr>
            <a:xfrm>
              <a:off x="5396483" y="1316736"/>
              <a:ext cx="447040" cy="309245"/>
            </a:xfrm>
            <a:custGeom>
              <a:avLst/>
              <a:gdLst/>
              <a:ahLst/>
              <a:cxnLst/>
              <a:rect l="l" t="t" r="r" b="b"/>
              <a:pathLst>
                <a:path w="447039" h="309244">
                  <a:moveTo>
                    <a:pt x="446531" y="0"/>
                  </a:moveTo>
                  <a:lnTo>
                    <a:pt x="398652" y="2031"/>
                  </a:lnTo>
                  <a:lnTo>
                    <a:pt x="351536" y="8254"/>
                  </a:lnTo>
                  <a:lnTo>
                    <a:pt x="305435" y="18414"/>
                  </a:lnTo>
                  <a:lnTo>
                    <a:pt x="260476" y="32385"/>
                  </a:lnTo>
                  <a:lnTo>
                    <a:pt x="217042" y="50037"/>
                  </a:lnTo>
                  <a:lnTo>
                    <a:pt x="175260" y="71374"/>
                  </a:lnTo>
                  <a:lnTo>
                    <a:pt x="135508" y="96138"/>
                  </a:lnTo>
                  <a:lnTo>
                    <a:pt x="97789" y="124333"/>
                  </a:lnTo>
                  <a:lnTo>
                    <a:pt x="62483" y="155828"/>
                  </a:lnTo>
                  <a:lnTo>
                    <a:pt x="29844" y="190373"/>
                  </a:lnTo>
                  <a:lnTo>
                    <a:pt x="0" y="227964"/>
                  </a:lnTo>
                  <a:lnTo>
                    <a:pt x="111632" y="309117"/>
                  </a:lnTo>
                  <a:lnTo>
                    <a:pt x="143001" y="270890"/>
                  </a:lnTo>
                  <a:lnTo>
                    <a:pt x="178180" y="237109"/>
                  </a:lnTo>
                  <a:lnTo>
                    <a:pt x="216915" y="207899"/>
                  </a:lnTo>
                  <a:lnTo>
                    <a:pt x="258571" y="183387"/>
                  </a:lnTo>
                  <a:lnTo>
                    <a:pt x="302894" y="163956"/>
                  </a:lnTo>
                  <a:lnTo>
                    <a:pt x="349250" y="149860"/>
                  </a:lnTo>
                  <a:lnTo>
                    <a:pt x="397255" y="141224"/>
                  </a:lnTo>
                  <a:lnTo>
                    <a:pt x="446531" y="138175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12516" y="1747852"/>
            <a:ext cx="968946" cy="958365"/>
            <a:chOff x="1735835" y="1309116"/>
            <a:chExt cx="1104900" cy="1092835"/>
          </a:xfrm>
        </p:grpSpPr>
        <p:sp>
          <p:nvSpPr>
            <p:cNvPr id="10" name="object 10"/>
            <p:cNvSpPr/>
            <p:nvPr/>
          </p:nvSpPr>
          <p:spPr>
            <a:xfrm>
              <a:off x="2287523" y="1309116"/>
              <a:ext cx="553085" cy="1056005"/>
            </a:xfrm>
            <a:custGeom>
              <a:avLst/>
              <a:gdLst/>
              <a:ahLst/>
              <a:cxnLst/>
              <a:rect l="l" t="t" r="r" b="b"/>
              <a:pathLst>
                <a:path w="553085" h="1056005">
                  <a:moveTo>
                    <a:pt x="0" y="0"/>
                  </a:moveTo>
                  <a:lnTo>
                    <a:pt x="0" y="136651"/>
                  </a:lnTo>
                  <a:lnTo>
                    <a:pt x="50418" y="139700"/>
                  </a:lnTo>
                  <a:lnTo>
                    <a:pt x="99313" y="148589"/>
                  </a:lnTo>
                  <a:lnTo>
                    <a:pt x="146303" y="163068"/>
                  </a:lnTo>
                  <a:lnTo>
                    <a:pt x="191007" y="182880"/>
                  </a:lnTo>
                  <a:lnTo>
                    <a:pt x="232918" y="207645"/>
                  </a:lnTo>
                  <a:lnTo>
                    <a:pt x="271652" y="237109"/>
                  </a:lnTo>
                  <a:lnTo>
                    <a:pt x="306705" y="270891"/>
                  </a:lnTo>
                  <a:lnTo>
                    <a:pt x="337565" y="308863"/>
                  </a:lnTo>
                  <a:lnTo>
                    <a:pt x="363981" y="350647"/>
                  </a:lnTo>
                  <a:lnTo>
                    <a:pt x="385444" y="395986"/>
                  </a:lnTo>
                  <a:lnTo>
                    <a:pt x="400557" y="441451"/>
                  </a:lnTo>
                  <a:lnTo>
                    <a:pt x="410209" y="487425"/>
                  </a:lnTo>
                  <a:lnTo>
                    <a:pt x="414400" y="533400"/>
                  </a:lnTo>
                  <a:lnTo>
                    <a:pt x="413257" y="579120"/>
                  </a:lnTo>
                  <a:lnTo>
                    <a:pt x="407162" y="623951"/>
                  </a:lnTo>
                  <a:lnTo>
                    <a:pt x="396113" y="667766"/>
                  </a:lnTo>
                  <a:lnTo>
                    <a:pt x="380364" y="709930"/>
                  </a:lnTo>
                  <a:lnTo>
                    <a:pt x="360044" y="750188"/>
                  </a:lnTo>
                  <a:lnTo>
                    <a:pt x="335406" y="788162"/>
                  </a:lnTo>
                  <a:lnTo>
                    <a:pt x="306577" y="823341"/>
                  </a:lnTo>
                  <a:lnTo>
                    <a:pt x="273684" y="855345"/>
                  </a:lnTo>
                  <a:lnTo>
                    <a:pt x="236855" y="883793"/>
                  </a:lnTo>
                  <a:lnTo>
                    <a:pt x="196469" y="908304"/>
                  </a:lnTo>
                  <a:lnTo>
                    <a:pt x="152526" y="928497"/>
                  </a:lnTo>
                  <a:lnTo>
                    <a:pt x="203326" y="1055624"/>
                  </a:lnTo>
                  <a:lnTo>
                    <a:pt x="247395" y="1036193"/>
                  </a:lnTo>
                  <a:lnTo>
                    <a:pt x="289178" y="1013206"/>
                  </a:lnTo>
                  <a:lnTo>
                    <a:pt x="328294" y="987044"/>
                  </a:lnTo>
                  <a:lnTo>
                    <a:pt x="364870" y="957961"/>
                  </a:lnTo>
                  <a:lnTo>
                    <a:pt x="398525" y="925957"/>
                  </a:lnTo>
                  <a:lnTo>
                    <a:pt x="429387" y="891413"/>
                  </a:lnTo>
                  <a:lnTo>
                    <a:pt x="457073" y="854583"/>
                  </a:lnTo>
                  <a:lnTo>
                    <a:pt x="481583" y="815467"/>
                  </a:lnTo>
                  <a:lnTo>
                    <a:pt x="502665" y="774319"/>
                  </a:lnTo>
                  <a:lnTo>
                    <a:pt x="520319" y="731520"/>
                  </a:lnTo>
                  <a:lnTo>
                    <a:pt x="534288" y="687197"/>
                  </a:lnTo>
                  <a:lnTo>
                    <a:pt x="544449" y="641604"/>
                  </a:lnTo>
                  <a:lnTo>
                    <a:pt x="550544" y="594741"/>
                  </a:lnTo>
                  <a:lnTo>
                    <a:pt x="552703" y="546988"/>
                  </a:lnTo>
                  <a:lnTo>
                    <a:pt x="550671" y="499872"/>
                  </a:lnTo>
                  <a:lnTo>
                    <a:pt x="544702" y="453771"/>
                  </a:lnTo>
                  <a:lnTo>
                    <a:pt x="534924" y="408939"/>
                  </a:lnTo>
                  <a:lnTo>
                    <a:pt x="521588" y="365633"/>
                  </a:lnTo>
                  <a:lnTo>
                    <a:pt x="504698" y="323850"/>
                  </a:lnTo>
                  <a:lnTo>
                    <a:pt x="484631" y="283845"/>
                  </a:lnTo>
                  <a:lnTo>
                    <a:pt x="461390" y="245745"/>
                  </a:lnTo>
                  <a:lnTo>
                    <a:pt x="435228" y="209804"/>
                  </a:lnTo>
                  <a:lnTo>
                    <a:pt x="406273" y="176149"/>
                  </a:lnTo>
                  <a:lnTo>
                    <a:pt x="374776" y="144907"/>
                  </a:lnTo>
                  <a:lnTo>
                    <a:pt x="340740" y="116205"/>
                  </a:lnTo>
                  <a:lnTo>
                    <a:pt x="304419" y="90297"/>
                  </a:lnTo>
                  <a:lnTo>
                    <a:pt x="265938" y="67310"/>
                  </a:lnTo>
                  <a:lnTo>
                    <a:pt x="225551" y="47498"/>
                  </a:lnTo>
                  <a:lnTo>
                    <a:pt x="183387" y="30861"/>
                  </a:lnTo>
                  <a:lnTo>
                    <a:pt x="139573" y="17525"/>
                  </a:lnTo>
                  <a:lnTo>
                    <a:pt x="94233" y="7874"/>
                  </a:lnTo>
                  <a:lnTo>
                    <a:pt x="47751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5835" y="1309116"/>
              <a:ext cx="755650" cy="1092835"/>
            </a:xfrm>
            <a:custGeom>
              <a:avLst/>
              <a:gdLst/>
              <a:ahLst/>
              <a:cxnLst/>
              <a:rect l="l" t="t" r="r" b="b"/>
              <a:pathLst>
                <a:path w="755650" h="1092835">
                  <a:moveTo>
                    <a:pt x="552069" y="0"/>
                  </a:moveTo>
                  <a:lnTo>
                    <a:pt x="499999" y="2412"/>
                  </a:lnTo>
                  <a:lnTo>
                    <a:pt x="448563" y="9651"/>
                  </a:lnTo>
                  <a:lnTo>
                    <a:pt x="398018" y="21589"/>
                  </a:lnTo>
                  <a:lnTo>
                    <a:pt x="348741" y="38354"/>
                  </a:lnTo>
                  <a:lnTo>
                    <a:pt x="305181" y="57531"/>
                  </a:lnTo>
                  <a:lnTo>
                    <a:pt x="264032" y="80010"/>
                  </a:lnTo>
                  <a:lnTo>
                    <a:pt x="225678" y="105410"/>
                  </a:lnTo>
                  <a:lnTo>
                    <a:pt x="189864" y="133731"/>
                  </a:lnTo>
                  <a:lnTo>
                    <a:pt x="156844" y="164464"/>
                  </a:lnTo>
                  <a:lnTo>
                    <a:pt x="126745" y="197738"/>
                  </a:lnTo>
                  <a:lnTo>
                    <a:pt x="99568" y="233045"/>
                  </a:lnTo>
                  <a:lnTo>
                    <a:pt x="75437" y="270256"/>
                  </a:lnTo>
                  <a:lnTo>
                    <a:pt x="54482" y="309372"/>
                  </a:lnTo>
                  <a:lnTo>
                    <a:pt x="36702" y="349885"/>
                  </a:lnTo>
                  <a:lnTo>
                    <a:pt x="22351" y="391668"/>
                  </a:lnTo>
                  <a:lnTo>
                    <a:pt x="11302" y="434594"/>
                  </a:lnTo>
                  <a:lnTo>
                    <a:pt x="3937" y="478409"/>
                  </a:lnTo>
                  <a:lnTo>
                    <a:pt x="126" y="522859"/>
                  </a:lnTo>
                  <a:lnTo>
                    <a:pt x="0" y="567817"/>
                  </a:lnTo>
                  <a:lnTo>
                    <a:pt x="3682" y="612901"/>
                  </a:lnTo>
                  <a:lnTo>
                    <a:pt x="11302" y="658113"/>
                  </a:lnTo>
                  <a:lnTo>
                    <a:pt x="22859" y="703072"/>
                  </a:lnTo>
                  <a:lnTo>
                    <a:pt x="38481" y="747649"/>
                  </a:lnTo>
                  <a:lnTo>
                    <a:pt x="57912" y="790829"/>
                  </a:lnTo>
                  <a:lnTo>
                    <a:pt x="80644" y="831469"/>
                  </a:lnTo>
                  <a:lnTo>
                    <a:pt x="106299" y="869442"/>
                  </a:lnTo>
                  <a:lnTo>
                    <a:pt x="134874" y="904875"/>
                  </a:lnTo>
                  <a:lnTo>
                    <a:pt x="165988" y="937513"/>
                  </a:lnTo>
                  <a:lnTo>
                    <a:pt x="199516" y="967359"/>
                  </a:lnTo>
                  <a:lnTo>
                    <a:pt x="235331" y="994283"/>
                  </a:lnTo>
                  <a:lnTo>
                    <a:pt x="272922" y="1018032"/>
                  </a:lnTo>
                  <a:lnTo>
                    <a:pt x="312419" y="1038860"/>
                  </a:lnTo>
                  <a:lnTo>
                    <a:pt x="353313" y="1056386"/>
                  </a:lnTo>
                  <a:lnTo>
                    <a:pt x="395605" y="1070610"/>
                  </a:lnTo>
                  <a:lnTo>
                    <a:pt x="438912" y="1081405"/>
                  </a:lnTo>
                  <a:lnTo>
                    <a:pt x="483234" y="1088771"/>
                  </a:lnTo>
                  <a:lnTo>
                    <a:pt x="528193" y="1092581"/>
                  </a:lnTo>
                  <a:lnTo>
                    <a:pt x="573532" y="1092708"/>
                  </a:lnTo>
                  <a:lnTo>
                    <a:pt x="619125" y="1089025"/>
                  </a:lnTo>
                  <a:lnTo>
                    <a:pt x="664844" y="1081532"/>
                  </a:lnTo>
                  <a:lnTo>
                    <a:pt x="710311" y="1069975"/>
                  </a:lnTo>
                  <a:lnTo>
                    <a:pt x="755269" y="1054481"/>
                  </a:lnTo>
                  <a:lnTo>
                    <a:pt x="704469" y="927608"/>
                  </a:lnTo>
                  <a:lnTo>
                    <a:pt x="667638" y="940054"/>
                  </a:lnTo>
                  <a:lnTo>
                    <a:pt x="629665" y="949071"/>
                  </a:lnTo>
                  <a:lnTo>
                    <a:pt x="591057" y="954532"/>
                  </a:lnTo>
                  <a:lnTo>
                    <a:pt x="552069" y="956310"/>
                  </a:lnTo>
                  <a:lnTo>
                    <a:pt x="503808" y="953516"/>
                  </a:lnTo>
                  <a:lnTo>
                    <a:pt x="457072" y="945514"/>
                  </a:lnTo>
                  <a:lnTo>
                    <a:pt x="412369" y="932434"/>
                  </a:lnTo>
                  <a:lnTo>
                    <a:pt x="369824" y="914654"/>
                  </a:lnTo>
                  <a:lnTo>
                    <a:pt x="329945" y="892556"/>
                  </a:lnTo>
                  <a:lnTo>
                    <a:pt x="292988" y="866267"/>
                  </a:lnTo>
                  <a:lnTo>
                    <a:pt x="259080" y="836295"/>
                  </a:lnTo>
                  <a:lnTo>
                    <a:pt x="228853" y="802767"/>
                  </a:lnTo>
                  <a:lnTo>
                    <a:pt x="202311" y="766191"/>
                  </a:lnTo>
                  <a:lnTo>
                    <a:pt x="179958" y="726694"/>
                  </a:lnTo>
                  <a:lnTo>
                    <a:pt x="161925" y="684657"/>
                  </a:lnTo>
                  <a:lnTo>
                    <a:pt x="148716" y="640461"/>
                  </a:lnTo>
                  <a:lnTo>
                    <a:pt x="140588" y="594233"/>
                  </a:lnTo>
                  <a:lnTo>
                    <a:pt x="137794" y="546481"/>
                  </a:lnTo>
                  <a:lnTo>
                    <a:pt x="140588" y="498729"/>
                  </a:lnTo>
                  <a:lnTo>
                    <a:pt x="148716" y="452500"/>
                  </a:lnTo>
                  <a:lnTo>
                    <a:pt x="161925" y="408305"/>
                  </a:lnTo>
                  <a:lnTo>
                    <a:pt x="179958" y="366268"/>
                  </a:lnTo>
                  <a:lnTo>
                    <a:pt x="202311" y="326771"/>
                  </a:lnTo>
                  <a:lnTo>
                    <a:pt x="228853" y="290068"/>
                  </a:lnTo>
                  <a:lnTo>
                    <a:pt x="259080" y="256667"/>
                  </a:lnTo>
                  <a:lnTo>
                    <a:pt x="292988" y="226568"/>
                  </a:lnTo>
                  <a:lnTo>
                    <a:pt x="329945" y="200406"/>
                  </a:lnTo>
                  <a:lnTo>
                    <a:pt x="369824" y="178181"/>
                  </a:lnTo>
                  <a:lnTo>
                    <a:pt x="412369" y="160400"/>
                  </a:lnTo>
                  <a:lnTo>
                    <a:pt x="457072" y="147320"/>
                  </a:lnTo>
                  <a:lnTo>
                    <a:pt x="503808" y="139319"/>
                  </a:lnTo>
                  <a:lnTo>
                    <a:pt x="552069" y="136525"/>
                  </a:lnTo>
                  <a:lnTo>
                    <a:pt x="552069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817419" y="1737708"/>
            <a:ext cx="968946" cy="968946"/>
            <a:chOff x="3576828" y="1303019"/>
            <a:chExt cx="1104900" cy="1104900"/>
          </a:xfrm>
        </p:grpSpPr>
        <p:sp>
          <p:nvSpPr>
            <p:cNvPr id="13" name="object 13"/>
            <p:cNvSpPr/>
            <p:nvPr/>
          </p:nvSpPr>
          <p:spPr>
            <a:xfrm>
              <a:off x="3576828" y="1303019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552196" y="0"/>
                  </a:moveTo>
                  <a:lnTo>
                    <a:pt x="552196" y="138049"/>
                  </a:lnTo>
                  <a:lnTo>
                    <a:pt x="578231" y="138810"/>
                  </a:lnTo>
                  <a:lnTo>
                    <a:pt x="626237" y="144652"/>
                  </a:lnTo>
                  <a:lnTo>
                    <a:pt x="672338" y="155701"/>
                  </a:lnTo>
                  <a:lnTo>
                    <a:pt x="716152" y="171703"/>
                  </a:lnTo>
                  <a:lnTo>
                    <a:pt x="757427" y="192277"/>
                  </a:lnTo>
                  <a:lnTo>
                    <a:pt x="795782" y="217169"/>
                  </a:lnTo>
                  <a:lnTo>
                    <a:pt x="831088" y="245871"/>
                  </a:lnTo>
                  <a:lnTo>
                    <a:pt x="862964" y="278256"/>
                  </a:lnTo>
                  <a:lnTo>
                    <a:pt x="891032" y="313943"/>
                  </a:lnTo>
                  <a:lnTo>
                    <a:pt x="915162" y="352551"/>
                  </a:lnTo>
                  <a:lnTo>
                    <a:pt x="935101" y="393826"/>
                  </a:lnTo>
                  <a:lnTo>
                    <a:pt x="950341" y="437388"/>
                  </a:lnTo>
                  <a:lnTo>
                    <a:pt x="960755" y="482853"/>
                  </a:lnTo>
                  <a:lnTo>
                    <a:pt x="965962" y="529843"/>
                  </a:lnTo>
                  <a:lnTo>
                    <a:pt x="965708" y="578230"/>
                  </a:lnTo>
                  <a:lnTo>
                    <a:pt x="959866" y="626363"/>
                  </a:lnTo>
                  <a:lnTo>
                    <a:pt x="948817" y="672338"/>
                  </a:lnTo>
                  <a:lnTo>
                    <a:pt x="932814" y="716152"/>
                  </a:lnTo>
                  <a:lnTo>
                    <a:pt x="912241" y="757427"/>
                  </a:lnTo>
                  <a:lnTo>
                    <a:pt x="887349" y="795908"/>
                  </a:lnTo>
                  <a:lnTo>
                    <a:pt x="858647" y="831088"/>
                  </a:lnTo>
                  <a:lnTo>
                    <a:pt x="826262" y="862964"/>
                  </a:lnTo>
                  <a:lnTo>
                    <a:pt x="790575" y="891158"/>
                  </a:lnTo>
                  <a:lnTo>
                    <a:pt x="751967" y="915288"/>
                  </a:lnTo>
                  <a:lnTo>
                    <a:pt x="710692" y="935101"/>
                  </a:lnTo>
                  <a:lnTo>
                    <a:pt x="667131" y="950340"/>
                  </a:lnTo>
                  <a:lnTo>
                    <a:pt x="621664" y="960754"/>
                  </a:lnTo>
                  <a:lnTo>
                    <a:pt x="574675" y="965962"/>
                  </a:lnTo>
                  <a:lnTo>
                    <a:pt x="526288" y="965707"/>
                  </a:lnTo>
                  <a:lnTo>
                    <a:pt x="478155" y="959865"/>
                  </a:lnTo>
                  <a:lnTo>
                    <a:pt x="432181" y="948816"/>
                  </a:lnTo>
                  <a:lnTo>
                    <a:pt x="388366" y="932814"/>
                  </a:lnTo>
                  <a:lnTo>
                    <a:pt x="347091" y="912240"/>
                  </a:lnTo>
                  <a:lnTo>
                    <a:pt x="308610" y="887349"/>
                  </a:lnTo>
                  <a:lnTo>
                    <a:pt x="273431" y="858646"/>
                  </a:lnTo>
                  <a:lnTo>
                    <a:pt x="241554" y="826262"/>
                  </a:lnTo>
                  <a:lnTo>
                    <a:pt x="213360" y="790575"/>
                  </a:lnTo>
                  <a:lnTo>
                    <a:pt x="189230" y="751966"/>
                  </a:lnTo>
                  <a:lnTo>
                    <a:pt x="169418" y="710691"/>
                  </a:lnTo>
                  <a:lnTo>
                    <a:pt x="154177" y="667130"/>
                  </a:lnTo>
                  <a:lnTo>
                    <a:pt x="143763" y="621664"/>
                  </a:lnTo>
                  <a:lnTo>
                    <a:pt x="138557" y="574675"/>
                  </a:lnTo>
                  <a:lnTo>
                    <a:pt x="138811" y="526288"/>
                  </a:lnTo>
                  <a:lnTo>
                    <a:pt x="1016" y="517651"/>
                  </a:lnTo>
                  <a:lnTo>
                    <a:pt x="2032" y="599947"/>
                  </a:lnTo>
                  <a:lnTo>
                    <a:pt x="8000" y="646429"/>
                  </a:lnTo>
                  <a:lnTo>
                    <a:pt x="17780" y="691641"/>
                  </a:lnTo>
                  <a:lnTo>
                    <a:pt x="31114" y="735456"/>
                  </a:lnTo>
                  <a:lnTo>
                    <a:pt x="47879" y="777620"/>
                  </a:lnTo>
                  <a:lnTo>
                    <a:pt x="67945" y="818006"/>
                  </a:lnTo>
                  <a:lnTo>
                    <a:pt x="91186" y="856360"/>
                  </a:lnTo>
                  <a:lnTo>
                    <a:pt x="117348" y="892682"/>
                  </a:lnTo>
                  <a:lnTo>
                    <a:pt x="146304" y="926718"/>
                  </a:lnTo>
                  <a:lnTo>
                    <a:pt x="177800" y="958214"/>
                  </a:lnTo>
                  <a:lnTo>
                    <a:pt x="211836" y="987170"/>
                  </a:lnTo>
                  <a:lnTo>
                    <a:pt x="248158" y="1013332"/>
                  </a:lnTo>
                  <a:lnTo>
                    <a:pt x="286512" y="1036574"/>
                  </a:lnTo>
                  <a:lnTo>
                    <a:pt x="326898" y="1056639"/>
                  </a:lnTo>
                  <a:lnTo>
                    <a:pt x="369062" y="1073403"/>
                  </a:lnTo>
                  <a:lnTo>
                    <a:pt x="412876" y="1086739"/>
                  </a:lnTo>
                  <a:lnTo>
                    <a:pt x="458088" y="1096517"/>
                  </a:lnTo>
                  <a:lnTo>
                    <a:pt x="504571" y="1102487"/>
                  </a:lnTo>
                  <a:lnTo>
                    <a:pt x="552196" y="1104518"/>
                  </a:lnTo>
                  <a:lnTo>
                    <a:pt x="599948" y="1102487"/>
                  </a:lnTo>
                  <a:lnTo>
                    <a:pt x="646430" y="1096517"/>
                  </a:lnTo>
                  <a:lnTo>
                    <a:pt x="691642" y="1086739"/>
                  </a:lnTo>
                  <a:lnTo>
                    <a:pt x="735457" y="1073403"/>
                  </a:lnTo>
                  <a:lnTo>
                    <a:pt x="777621" y="1056639"/>
                  </a:lnTo>
                  <a:lnTo>
                    <a:pt x="818007" y="1036574"/>
                  </a:lnTo>
                  <a:lnTo>
                    <a:pt x="856361" y="1013332"/>
                  </a:lnTo>
                  <a:lnTo>
                    <a:pt x="892683" y="987170"/>
                  </a:lnTo>
                  <a:lnTo>
                    <a:pt x="926719" y="958214"/>
                  </a:lnTo>
                  <a:lnTo>
                    <a:pt x="958214" y="926718"/>
                  </a:lnTo>
                  <a:lnTo>
                    <a:pt x="987171" y="892682"/>
                  </a:lnTo>
                  <a:lnTo>
                    <a:pt x="1013333" y="856360"/>
                  </a:lnTo>
                  <a:lnTo>
                    <a:pt x="1036574" y="818006"/>
                  </a:lnTo>
                  <a:lnTo>
                    <a:pt x="1056639" y="777620"/>
                  </a:lnTo>
                  <a:lnTo>
                    <a:pt x="1073404" y="735456"/>
                  </a:lnTo>
                  <a:lnTo>
                    <a:pt x="1086739" y="691641"/>
                  </a:lnTo>
                  <a:lnTo>
                    <a:pt x="1096518" y="646429"/>
                  </a:lnTo>
                  <a:lnTo>
                    <a:pt x="1102487" y="599947"/>
                  </a:lnTo>
                  <a:lnTo>
                    <a:pt x="1104519" y="552195"/>
                  </a:lnTo>
                  <a:lnTo>
                    <a:pt x="1102487" y="504570"/>
                  </a:lnTo>
                  <a:lnTo>
                    <a:pt x="1096518" y="458088"/>
                  </a:lnTo>
                  <a:lnTo>
                    <a:pt x="1086739" y="412876"/>
                  </a:lnTo>
                  <a:lnTo>
                    <a:pt x="1073404" y="369062"/>
                  </a:lnTo>
                  <a:lnTo>
                    <a:pt x="1056639" y="326897"/>
                  </a:lnTo>
                  <a:lnTo>
                    <a:pt x="1036574" y="286512"/>
                  </a:lnTo>
                  <a:lnTo>
                    <a:pt x="1013333" y="248157"/>
                  </a:lnTo>
                  <a:lnTo>
                    <a:pt x="987171" y="211835"/>
                  </a:lnTo>
                  <a:lnTo>
                    <a:pt x="958214" y="177800"/>
                  </a:lnTo>
                  <a:lnTo>
                    <a:pt x="926719" y="146303"/>
                  </a:lnTo>
                  <a:lnTo>
                    <a:pt x="892683" y="117347"/>
                  </a:lnTo>
                  <a:lnTo>
                    <a:pt x="856361" y="91185"/>
                  </a:lnTo>
                  <a:lnTo>
                    <a:pt x="818007" y="67944"/>
                  </a:lnTo>
                  <a:lnTo>
                    <a:pt x="777621" y="47878"/>
                  </a:lnTo>
                  <a:lnTo>
                    <a:pt x="735457" y="31114"/>
                  </a:lnTo>
                  <a:lnTo>
                    <a:pt x="691642" y="17779"/>
                  </a:lnTo>
                  <a:lnTo>
                    <a:pt x="646430" y="8000"/>
                  </a:lnTo>
                  <a:lnTo>
                    <a:pt x="599948" y="2031"/>
                  </a:lnTo>
                  <a:lnTo>
                    <a:pt x="552196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8352" y="1303019"/>
              <a:ext cx="551815" cy="527050"/>
            </a:xfrm>
            <a:custGeom>
              <a:avLst/>
              <a:gdLst/>
              <a:ahLst/>
              <a:cxnLst/>
              <a:rect l="l" t="t" r="r" b="b"/>
              <a:pathLst>
                <a:path w="551814" h="527050">
                  <a:moveTo>
                    <a:pt x="551434" y="0"/>
                  </a:moveTo>
                  <a:lnTo>
                    <a:pt x="503300" y="2031"/>
                  </a:lnTo>
                  <a:lnTo>
                    <a:pt x="456311" y="8127"/>
                  </a:lnTo>
                  <a:lnTo>
                    <a:pt x="410590" y="18160"/>
                  </a:lnTo>
                  <a:lnTo>
                    <a:pt x="366395" y="31876"/>
                  </a:lnTo>
                  <a:lnTo>
                    <a:pt x="323723" y="49021"/>
                  </a:lnTo>
                  <a:lnTo>
                    <a:pt x="282956" y="69595"/>
                  </a:lnTo>
                  <a:lnTo>
                    <a:pt x="244094" y="93344"/>
                  </a:lnTo>
                  <a:lnTo>
                    <a:pt x="207518" y="120141"/>
                  </a:lnTo>
                  <a:lnTo>
                    <a:pt x="173227" y="149859"/>
                  </a:lnTo>
                  <a:lnTo>
                    <a:pt x="141477" y="182244"/>
                  </a:lnTo>
                  <a:lnTo>
                    <a:pt x="112522" y="217042"/>
                  </a:lnTo>
                  <a:lnTo>
                    <a:pt x="86360" y="254380"/>
                  </a:lnTo>
                  <a:lnTo>
                    <a:pt x="63246" y="293750"/>
                  </a:lnTo>
                  <a:lnTo>
                    <a:pt x="43434" y="335279"/>
                  </a:lnTo>
                  <a:lnTo>
                    <a:pt x="26924" y="378587"/>
                  </a:lnTo>
                  <a:lnTo>
                    <a:pt x="14097" y="423671"/>
                  </a:lnTo>
                  <a:lnTo>
                    <a:pt x="5080" y="470280"/>
                  </a:lnTo>
                  <a:lnTo>
                    <a:pt x="0" y="518159"/>
                  </a:lnTo>
                  <a:lnTo>
                    <a:pt x="137922" y="526795"/>
                  </a:lnTo>
                  <a:lnTo>
                    <a:pt x="143383" y="480821"/>
                  </a:lnTo>
                  <a:lnTo>
                    <a:pt x="153670" y="436499"/>
                  </a:lnTo>
                  <a:lnTo>
                    <a:pt x="168528" y="394207"/>
                  </a:lnTo>
                  <a:lnTo>
                    <a:pt x="187578" y="354202"/>
                  </a:lnTo>
                  <a:lnTo>
                    <a:pt x="210693" y="316864"/>
                  </a:lnTo>
                  <a:lnTo>
                    <a:pt x="237489" y="282193"/>
                  </a:lnTo>
                  <a:lnTo>
                    <a:pt x="267715" y="250570"/>
                  </a:lnTo>
                  <a:lnTo>
                    <a:pt x="301117" y="222376"/>
                  </a:lnTo>
                  <a:lnTo>
                    <a:pt x="337312" y="197738"/>
                  </a:lnTo>
                  <a:lnTo>
                    <a:pt x="376174" y="177037"/>
                  </a:lnTo>
                  <a:lnTo>
                    <a:pt x="417322" y="160527"/>
                  </a:lnTo>
                  <a:lnTo>
                    <a:pt x="460375" y="148335"/>
                  </a:lnTo>
                  <a:lnTo>
                    <a:pt x="505206" y="140842"/>
                  </a:lnTo>
                  <a:lnTo>
                    <a:pt x="551434" y="138302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2257" y="1771782"/>
            <a:ext cx="970059" cy="970059"/>
            <a:chOff x="109728" y="1281683"/>
            <a:chExt cx="1106170" cy="1106170"/>
          </a:xfrm>
        </p:grpSpPr>
        <p:sp>
          <p:nvSpPr>
            <p:cNvPr id="16" name="object 16"/>
            <p:cNvSpPr/>
            <p:nvPr/>
          </p:nvSpPr>
          <p:spPr>
            <a:xfrm>
              <a:off x="662940" y="1281683"/>
              <a:ext cx="553085" cy="978535"/>
            </a:xfrm>
            <a:custGeom>
              <a:avLst/>
              <a:gdLst/>
              <a:ahLst/>
              <a:cxnLst/>
              <a:rect l="l" t="t" r="r" b="b"/>
              <a:pathLst>
                <a:path w="553085" h="978535">
                  <a:moveTo>
                    <a:pt x="0" y="0"/>
                  </a:moveTo>
                  <a:lnTo>
                    <a:pt x="0" y="138049"/>
                  </a:lnTo>
                  <a:lnTo>
                    <a:pt x="52476" y="141350"/>
                  </a:lnTo>
                  <a:lnTo>
                    <a:pt x="103581" y="151129"/>
                  </a:lnTo>
                  <a:lnTo>
                    <a:pt x="152781" y="167258"/>
                  </a:lnTo>
                  <a:lnTo>
                    <a:pt x="199516" y="189229"/>
                  </a:lnTo>
                  <a:lnTo>
                    <a:pt x="243217" y="216915"/>
                  </a:lnTo>
                  <a:lnTo>
                    <a:pt x="283349" y="250062"/>
                  </a:lnTo>
                  <a:lnTo>
                    <a:pt x="319354" y="288416"/>
                  </a:lnTo>
                  <a:lnTo>
                    <a:pt x="348018" y="327405"/>
                  </a:lnTo>
                  <a:lnTo>
                    <a:pt x="371513" y="368553"/>
                  </a:lnTo>
                  <a:lnTo>
                    <a:pt x="389864" y="411352"/>
                  </a:lnTo>
                  <a:lnTo>
                    <a:pt x="403110" y="455549"/>
                  </a:lnTo>
                  <a:lnTo>
                    <a:pt x="411314" y="500633"/>
                  </a:lnTo>
                  <a:lnTo>
                    <a:pt x="414489" y="546100"/>
                  </a:lnTo>
                  <a:lnTo>
                    <a:pt x="412686" y="591438"/>
                  </a:lnTo>
                  <a:lnTo>
                    <a:pt x="405955" y="636396"/>
                  </a:lnTo>
                  <a:lnTo>
                    <a:pt x="394322" y="680465"/>
                  </a:lnTo>
                  <a:lnTo>
                    <a:pt x="377850" y="723138"/>
                  </a:lnTo>
                  <a:lnTo>
                    <a:pt x="356552" y="764031"/>
                  </a:lnTo>
                  <a:lnTo>
                    <a:pt x="330492" y="802766"/>
                  </a:lnTo>
                  <a:lnTo>
                    <a:pt x="299694" y="838835"/>
                  </a:lnTo>
                  <a:lnTo>
                    <a:pt x="264223" y="871727"/>
                  </a:lnTo>
                  <a:lnTo>
                    <a:pt x="352247" y="978153"/>
                  </a:lnTo>
                  <a:lnTo>
                    <a:pt x="388734" y="945133"/>
                  </a:lnTo>
                  <a:lnTo>
                    <a:pt x="421881" y="909446"/>
                  </a:lnTo>
                  <a:lnTo>
                    <a:pt x="451573" y="871092"/>
                  </a:lnTo>
                  <a:lnTo>
                    <a:pt x="477685" y="830452"/>
                  </a:lnTo>
                  <a:lnTo>
                    <a:pt x="500113" y="787780"/>
                  </a:lnTo>
                  <a:lnTo>
                    <a:pt x="518731" y="743330"/>
                  </a:lnTo>
                  <a:lnTo>
                    <a:pt x="533412" y="697229"/>
                  </a:lnTo>
                  <a:lnTo>
                    <a:pt x="544055" y="649986"/>
                  </a:lnTo>
                  <a:lnTo>
                    <a:pt x="550519" y="601599"/>
                  </a:lnTo>
                  <a:lnTo>
                    <a:pt x="552704" y="552450"/>
                  </a:lnTo>
                  <a:lnTo>
                    <a:pt x="550672" y="504825"/>
                  </a:lnTo>
                  <a:lnTo>
                    <a:pt x="544703" y="458342"/>
                  </a:lnTo>
                  <a:lnTo>
                    <a:pt x="534949" y="413003"/>
                  </a:lnTo>
                  <a:lnTo>
                    <a:pt x="521576" y="369188"/>
                  </a:lnTo>
                  <a:lnTo>
                    <a:pt x="504748" y="327025"/>
                  </a:lnTo>
                  <a:lnTo>
                    <a:pt x="484644" y="286638"/>
                  </a:lnTo>
                  <a:lnTo>
                    <a:pt x="461429" y="248285"/>
                  </a:lnTo>
                  <a:lnTo>
                    <a:pt x="435254" y="211962"/>
                  </a:lnTo>
                  <a:lnTo>
                    <a:pt x="406298" y="177926"/>
                  </a:lnTo>
                  <a:lnTo>
                    <a:pt x="374713" y="146303"/>
                  </a:lnTo>
                  <a:lnTo>
                    <a:pt x="340677" y="117348"/>
                  </a:lnTo>
                  <a:lnTo>
                    <a:pt x="304368" y="91186"/>
                  </a:lnTo>
                  <a:lnTo>
                    <a:pt x="265925" y="68071"/>
                  </a:lnTo>
                  <a:lnTo>
                    <a:pt x="225526" y="47878"/>
                  </a:lnTo>
                  <a:lnTo>
                    <a:pt x="183337" y="31114"/>
                  </a:lnTo>
                  <a:lnTo>
                    <a:pt x="139522" y="17779"/>
                  </a:lnTo>
                  <a:lnTo>
                    <a:pt x="94246" y="8000"/>
                  </a:lnTo>
                  <a:lnTo>
                    <a:pt x="47688" y="2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28" y="1281683"/>
              <a:ext cx="905510" cy="1106170"/>
            </a:xfrm>
            <a:custGeom>
              <a:avLst/>
              <a:gdLst/>
              <a:ahLst/>
              <a:cxnLst/>
              <a:rect l="l" t="t" r="r" b="b"/>
              <a:pathLst>
                <a:path w="905510" h="1106170">
                  <a:moveTo>
                    <a:pt x="552627" y="0"/>
                  </a:moveTo>
                  <a:lnTo>
                    <a:pt x="504596" y="2031"/>
                  </a:lnTo>
                  <a:lnTo>
                    <a:pt x="457212" y="8254"/>
                  </a:lnTo>
                  <a:lnTo>
                    <a:pt x="410717" y="18541"/>
                  </a:lnTo>
                  <a:lnTo>
                    <a:pt x="365366" y="32638"/>
                  </a:lnTo>
                  <a:lnTo>
                    <a:pt x="321398" y="50673"/>
                  </a:lnTo>
                  <a:lnTo>
                    <a:pt x="279069" y="72389"/>
                  </a:lnTo>
                  <a:lnTo>
                    <a:pt x="238620" y="97916"/>
                  </a:lnTo>
                  <a:lnTo>
                    <a:pt x="200304" y="126873"/>
                  </a:lnTo>
                  <a:lnTo>
                    <a:pt x="164846" y="158876"/>
                  </a:lnTo>
                  <a:lnTo>
                    <a:pt x="132765" y="193166"/>
                  </a:lnTo>
                  <a:lnTo>
                    <a:pt x="104089" y="229488"/>
                  </a:lnTo>
                  <a:lnTo>
                    <a:pt x="78841" y="267842"/>
                  </a:lnTo>
                  <a:lnTo>
                    <a:pt x="57048" y="307720"/>
                  </a:lnTo>
                  <a:lnTo>
                    <a:pt x="38734" y="348995"/>
                  </a:lnTo>
                  <a:lnTo>
                    <a:pt x="23901" y="391413"/>
                  </a:lnTo>
                  <a:lnTo>
                    <a:pt x="12598" y="434720"/>
                  </a:lnTo>
                  <a:lnTo>
                    <a:pt x="4829" y="478789"/>
                  </a:lnTo>
                  <a:lnTo>
                    <a:pt x="623" y="523239"/>
                  </a:lnTo>
                  <a:lnTo>
                    <a:pt x="0" y="567943"/>
                  </a:lnTo>
                  <a:lnTo>
                    <a:pt x="2980" y="612648"/>
                  </a:lnTo>
                  <a:lnTo>
                    <a:pt x="9588" y="657098"/>
                  </a:lnTo>
                  <a:lnTo>
                    <a:pt x="19837" y="701039"/>
                  </a:lnTo>
                  <a:lnTo>
                    <a:pt x="33769" y="744346"/>
                  </a:lnTo>
                  <a:lnTo>
                    <a:pt x="51384" y="786638"/>
                  </a:lnTo>
                  <a:lnTo>
                    <a:pt x="72720" y="827786"/>
                  </a:lnTo>
                  <a:lnTo>
                    <a:pt x="97789" y="867410"/>
                  </a:lnTo>
                  <a:lnTo>
                    <a:pt x="126618" y="905510"/>
                  </a:lnTo>
                  <a:lnTo>
                    <a:pt x="158597" y="940942"/>
                  </a:lnTo>
                  <a:lnTo>
                    <a:pt x="192887" y="973074"/>
                  </a:lnTo>
                  <a:lnTo>
                    <a:pt x="229273" y="1001776"/>
                  </a:lnTo>
                  <a:lnTo>
                    <a:pt x="267512" y="1027049"/>
                  </a:lnTo>
                  <a:lnTo>
                    <a:pt x="307378" y="1048765"/>
                  </a:lnTo>
                  <a:lnTo>
                    <a:pt x="348640" y="1067053"/>
                  </a:lnTo>
                  <a:lnTo>
                    <a:pt x="391045" y="1081913"/>
                  </a:lnTo>
                  <a:lnTo>
                    <a:pt x="434378" y="1093215"/>
                  </a:lnTo>
                  <a:lnTo>
                    <a:pt x="478396" y="1100963"/>
                  </a:lnTo>
                  <a:lnTo>
                    <a:pt x="522859" y="1105280"/>
                  </a:lnTo>
                  <a:lnTo>
                    <a:pt x="567550" y="1105789"/>
                  </a:lnTo>
                  <a:lnTo>
                    <a:pt x="612228" y="1102867"/>
                  </a:lnTo>
                  <a:lnTo>
                    <a:pt x="656653" y="1096264"/>
                  </a:lnTo>
                  <a:lnTo>
                    <a:pt x="700608" y="1085977"/>
                  </a:lnTo>
                  <a:lnTo>
                    <a:pt x="743838" y="1072006"/>
                  </a:lnTo>
                  <a:lnTo>
                    <a:pt x="786130" y="1054353"/>
                  </a:lnTo>
                  <a:lnTo>
                    <a:pt x="827227" y="1033017"/>
                  </a:lnTo>
                  <a:lnTo>
                    <a:pt x="866914" y="1007871"/>
                  </a:lnTo>
                  <a:lnTo>
                    <a:pt x="904951" y="979042"/>
                  </a:lnTo>
                  <a:lnTo>
                    <a:pt x="816902" y="872616"/>
                  </a:lnTo>
                  <a:lnTo>
                    <a:pt x="778217" y="900938"/>
                  </a:lnTo>
                  <a:lnTo>
                    <a:pt x="736777" y="924560"/>
                  </a:lnTo>
                  <a:lnTo>
                    <a:pt x="693051" y="943228"/>
                  </a:lnTo>
                  <a:lnTo>
                    <a:pt x="647484" y="956690"/>
                  </a:lnTo>
                  <a:lnTo>
                    <a:pt x="600532" y="964945"/>
                  </a:lnTo>
                  <a:lnTo>
                    <a:pt x="552627" y="967739"/>
                  </a:lnTo>
                  <a:lnTo>
                    <a:pt x="504278" y="964945"/>
                  </a:lnTo>
                  <a:lnTo>
                    <a:pt x="457568" y="956817"/>
                  </a:lnTo>
                  <a:lnTo>
                    <a:pt x="412813" y="943610"/>
                  </a:lnTo>
                  <a:lnTo>
                    <a:pt x="370319" y="925576"/>
                  </a:lnTo>
                  <a:lnTo>
                    <a:pt x="330390" y="903224"/>
                  </a:lnTo>
                  <a:lnTo>
                    <a:pt x="293344" y="876680"/>
                  </a:lnTo>
                  <a:lnTo>
                    <a:pt x="259486" y="846327"/>
                  </a:lnTo>
                  <a:lnTo>
                    <a:pt x="229133" y="812418"/>
                  </a:lnTo>
                  <a:lnTo>
                    <a:pt x="202603" y="775335"/>
                  </a:lnTo>
                  <a:lnTo>
                    <a:pt x="180187" y="735456"/>
                  </a:lnTo>
                  <a:lnTo>
                    <a:pt x="162217" y="692912"/>
                  </a:lnTo>
                  <a:lnTo>
                    <a:pt x="148996" y="648080"/>
                  </a:lnTo>
                  <a:lnTo>
                    <a:pt x="140843" y="601344"/>
                  </a:lnTo>
                  <a:lnTo>
                    <a:pt x="138049" y="552957"/>
                  </a:lnTo>
                  <a:lnTo>
                    <a:pt x="140843" y="504570"/>
                  </a:lnTo>
                  <a:lnTo>
                    <a:pt x="148996" y="457835"/>
                  </a:lnTo>
                  <a:lnTo>
                    <a:pt x="162217" y="413130"/>
                  </a:lnTo>
                  <a:lnTo>
                    <a:pt x="180187" y="370586"/>
                  </a:lnTo>
                  <a:lnTo>
                    <a:pt x="202603" y="330580"/>
                  </a:lnTo>
                  <a:lnTo>
                    <a:pt x="229133" y="293496"/>
                  </a:lnTo>
                  <a:lnTo>
                    <a:pt x="259486" y="259714"/>
                  </a:lnTo>
                  <a:lnTo>
                    <a:pt x="293344" y="229235"/>
                  </a:lnTo>
                  <a:lnTo>
                    <a:pt x="330390" y="202691"/>
                  </a:lnTo>
                  <a:lnTo>
                    <a:pt x="370319" y="180339"/>
                  </a:lnTo>
                  <a:lnTo>
                    <a:pt x="412813" y="162305"/>
                  </a:lnTo>
                  <a:lnTo>
                    <a:pt x="457568" y="149098"/>
                  </a:lnTo>
                  <a:lnTo>
                    <a:pt x="504278" y="140969"/>
                  </a:lnTo>
                  <a:lnTo>
                    <a:pt x="552627" y="138175"/>
                  </a:lnTo>
                  <a:lnTo>
                    <a:pt x="552627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88856" y="2076042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2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2313" y="2779240"/>
            <a:ext cx="2059497" cy="1534177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ШАГ (Технический эксперт 1)</a:t>
            </a:r>
          </a:p>
          <a:p>
            <a:pPr marL="171450" indent="-171450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оценку на соответствие условиям Правил, оказания общей поддержки реализации Механизма</a:t>
            </a:r>
          </a:p>
          <a:p>
            <a:pPr marL="171450" indent="-171450" algn="just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заключение в Кредитный Комитет ДАМУ.</a:t>
            </a:r>
          </a:p>
          <a:p>
            <a:pPr algn="just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Экспертная группа не имеет права голоса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93362" y="2771546"/>
            <a:ext cx="1963498" cy="154956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ШАГ (Кредитный Комитет ДАМУ)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решение о предоставлении или не предоставлении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поддержки.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Решение заседания оформляется протоколом.</a:t>
            </a:r>
          </a:p>
          <a:p>
            <a:pPr marL="171450" indent="-171450">
              <a:buAutoNum type="arabicPeriod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Заключают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трехсторонний Договор субсидирования.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8206" y="2788375"/>
            <a:ext cx="2034793" cy="1703454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(ЗАЯВИТЕЛЬ)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Заявитель предварительно получает одобрение банка на финансирование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Заявитель заполняет заявку соответствующей формы и обращается в ДАМУ</a:t>
            </a:r>
          </a:p>
          <a:p>
            <a:pPr algn="just"/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*проект соответствовать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перечню технологий ВИЭ, классификатору ОКЭД и не превышать лимит Правил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7251" y="2085667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1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18834" y="2086668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3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7745" y="2076042"/>
            <a:ext cx="147012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4</a:t>
            </a:r>
            <a:endParaRPr sz="1754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74869" y="1738827"/>
            <a:ext cx="923283" cy="924953"/>
          </a:xfrm>
          <a:custGeom>
            <a:avLst/>
            <a:gdLst/>
            <a:ahLst/>
            <a:cxnLst/>
            <a:rect l="l" t="t" r="r" b="b"/>
            <a:pathLst>
              <a:path w="1052829" h="1054735">
                <a:moveTo>
                  <a:pt x="526414" y="0"/>
                </a:moveTo>
                <a:lnTo>
                  <a:pt x="526414" y="131825"/>
                </a:lnTo>
                <a:lnTo>
                  <a:pt x="576072" y="135000"/>
                </a:lnTo>
                <a:lnTo>
                  <a:pt x="624585" y="144272"/>
                </a:lnTo>
                <a:lnTo>
                  <a:pt x="671576" y="159512"/>
                </a:lnTo>
                <a:lnTo>
                  <a:pt x="716406" y="180594"/>
                </a:lnTo>
                <a:lnTo>
                  <a:pt x="758443" y="207263"/>
                </a:lnTo>
                <a:lnTo>
                  <a:pt x="794130" y="236600"/>
                </a:lnTo>
                <a:lnTo>
                  <a:pt x="825500" y="268986"/>
                </a:lnTo>
                <a:lnTo>
                  <a:pt x="852551" y="304292"/>
                </a:lnTo>
                <a:lnTo>
                  <a:pt x="875283" y="342011"/>
                </a:lnTo>
                <a:lnTo>
                  <a:pt x="893444" y="381762"/>
                </a:lnTo>
                <a:lnTo>
                  <a:pt x="907160" y="422910"/>
                </a:lnTo>
                <a:lnTo>
                  <a:pt x="916304" y="465327"/>
                </a:lnTo>
                <a:lnTo>
                  <a:pt x="920623" y="508508"/>
                </a:lnTo>
                <a:lnTo>
                  <a:pt x="920368" y="551942"/>
                </a:lnTo>
                <a:lnTo>
                  <a:pt x="915288" y="595376"/>
                </a:lnTo>
                <a:lnTo>
                  <a:pt x="905382" y="638175"/>
                </a:lnTo>
                <a:lnTo>
                  <a:pt x="890524" y="680085"/>
                </a:lnTo>
                <a:lnTo>
                  <a:pt x="870584" y="720725"/>
                </a:lnTo>
                <a:lnTo>
                  <a:pt x="845692" y="759587"/>
                </a:lnTo>
                <a:lnTo>
                  <a:pt x="816482" y="795401"/>
                </a:lnTo>
                <a:lnTo>
                  <a:pt x="784098" y="826770"/>
                </a:lnTo>
                <a:lnTo>
                  <a:pt x="748918" y="853948"/>
                </a:lnTo>
                <a:lnTo>
                  <a:pt x="711200" y="876681"/>
                </a:lnTo>
                <a:lnTo>
                  <a:pt x="671576" y="894842"/>
                </a:lnTo>
                <a:lnTo>
                  <a:pt x="630427" y="908558"/>
                </a:lnTo>
                <a:lnTo>
                  <a:pt x="588136" y="917701"/>
                </a:lnTo>
                <a:lnTo>
                  <a:pt x="545083" y="922147"/>
                </a:lnTo>
                <a:lnTo>
                  <a:pt x="501650" y="921893"/>
                </a:lnTo>
                <a:lnTo>
                  <a:pt x="458342" y="916686"/>
                </a:lnTo>
                <a:lnTo>
                  <a:pt x="415543" y="906780"/>
                </a:lnTo>
                <a:lnTo>
                  <a:pt x="373633" y="891921"/>
                </a:lnTo>
                <a:lnTo>
                  <a:pt x="333121" y="871982"/>
                </a:lnTo>
                <a:lnTo>
                  <a:pt x="294385" y="847089"/>
                </a:lnTo>
                <a:lnTo>
                  <a:pt x="258699" y="817752"/>
                </a:lnTo>
                <a:lnTo>
                  <a:pt x="227202" y="785368"/>
                </a:lnTo>
                <a:lnTo>
                  <a:pt x="200151" y="750062"/>
                </a:lnTo>
                <a:lnTo>
                  <a:pt x="177418" y="712343"/>
                </a:lnTo>
                <a:lnTo>
                  <a:pt x="159257" y="672592"/>
                </a:lnTo>
                <a:lnTo>
                  <a:pt x="145541" y="631444"/>
                </a:lnTo>
                <a:lnTo>
                  <a:pt x="136525" y="589026"/>
                </a:lnTo>
                <a:lnTo>
                  <a:pt x="132079" y="545846"/>
                </a:lnTo>
                <a:lnTo>
                  <a:pt x="132333" y="502412"/>
                </a:lnTo>
                <a:lnTo>
                  <a:pt x="137413" y="458977"/>
                </a:lnTo>
                <a:lnTo>
                  <a:pt x="147319" y="416179"/>
                </a:lnTo>
                <a:lnTo>
                  <a:pt x="162178" y="374269"/>
                </a:lnTo>
                <a:lnTo>
                  <a:pt x="182117" y="333629"/>
                </a:lnTo>
                <a:lnTo>
                  <a:pt x="207009" y="294767"/>
                </a:lnTo>
                <a:lnTo>
                  <a:pt x="100583" y="217297"/>
                </a:lnTo>
                <a:lnTo>
                  <a:pt x="74422" y="257048"/>
                </a:lnTo>
                <a:lnTo>
                  <a:pt x="52069" y="298704"/>
                </a:lnTo>
                <a:lnTo>
                  <a:pt x="33527" y="342011"/>
                </a:lnTo>
                <a:lnTo>
                  <a:pt x="19050" y="386842"/>
                </a:lnTo>
                <a:lnTo>
                  <a:pt x="8508" y="432815"/>
                </a:lnTo>
                <a:lnTo>
                  <a:pt x="2158" y="479806"/>
                </a:lnTo>
                <a:lnTo>
                  <a:pt x="0" y="527304"/>
                </a:lnTo>
                <a:lnTo>
                  <a:pt x="1904" y="572770"/>
                </a:lnTo>
                <a:lnTo>
                  <a:pt x="7619" y="617093"/>
                </a:lnTo>
                <a:lnTo>
                  <a:pt x="16890" y="660273"/>
                </a:lnTo>
                <a:lnTo>
                  <a:pt x="29590" y="702056"/>
                </a:lnTo>
                <a:lnTo>
                  <a:pt x="45719" y="742314"/>
                </a:lnTo>
                <a:lnTo>
                  <a:pt x="64769" y="780796"/>
                </a:lnTo>
                <a:lnTo>
                  <a:pt x="86867" y="817499"/>
                </a:lnTo>
                <a:lnTo>
                  <a:pt x="111886" y="852170"/>
                </a:lnTo>
                <a:lnTo>
                  <a:pt x="139446" y="884555"/>
                </a:lnTo>
                <a:lnTo>
                  <a:pt x="169544" y="914781"/>
                </a:lnTo>
                <a:lnTo>
                  <a:pt x="201929" y="942339"/>
                </a:lnTo>
                <a:lnTo>
                  <a:pt x="236474" y="967359"/>
                </a:lnTo>
                <a:lnTo>
                  <a:pt x="273050" y="989457"/>
                </a:lnTo>
                <a:lnTo>
                  <a:pt x="311530" y="1008634"/>
                </a:lnTo>
                <a:lnTo>
                  <a:pt x="351789" y="1024636"/>
                </a:lnTo>
                <a:lnTo>
                  <a:pt x="393446" y="1037463"/>
                </a:lnTo>
                <a:lnTo>
                  <a:pt x="436625" y="1046734"/>
                </a:lnTo>
                <a:lnTo>
                  <a:pt x="480949" y="1052449"/>
                </a:lnTo>
                <a:lnTo>
                  <a:pt x="526414" y="1054354"/>
                </a:lnTo>
                <a:lnTo>
                  <a:pt x="571753" y="1052449"/>
                </a:lnTo>
                <a:lnTo>
                  <a:pt x="616076" y="1046734"/>
                </a:lnTo>
                <a:lnTo>
                  <a:pt x="659256" y="1037463"/>
                </a:lnTo>
                <a:lnTo>
                  <a:pt x="700912" y="1024636"/>
                </a:lnTo>
                <a:lnTo>
                  <a:pt x="741172" y="1008634"/>
                </a:lnTo>
                <a:lnTo>
                  <a:pt x="779652" y="989457"/>
                </a:lnTo>
                <a:lnTo>
                  <a:pt x="816228" y="967359"/>
                </a:lnTo>
                <a:lnTo>
                  <a:pt x="850773" y="942339"/>
                </a:lnTo>
                <a:lnTo>
                  <a:pt x="883157" y="914781"/>
                </a:lnTo>
                <a:lnTo>
                  <a:pt x="913256" y="884555"/>
                </a:lnTo>
                <a:lnTo>
                  <a:pt x="940815" y="852170"/>
                </a:lnTo>
                <a:lnTo>
                  <a:pt x="965834" y="817499"/>
                </a:lnTo>
                <a:lnTo>
                  <a:pt x="987932" y="780796"/>
                </a:lnTo>
                <a:lnTo>
                  <a:pt x="1007109" y="742314"/>
                </a:lnTo>
                <a:lnTo>
                  <a:pt x="1023111" y="702056"/>
                </a:lnTo>
                <a:lnTo>
                  <a:pt x="1035811" y="660273"/>
                </a:lnTo>
                <a:lnTo>
                  <a:pt x="1045082" y="617093"/>
                </a:lnTo>
                <a:lnTo>
                  <a:pt x="1050798" y="572770"/>
                </a:lnTo>
                <a:lnTo>
                  <a:pt x="1052702" y="527304"/>
                </a:lnTo>
                <a:lnTo>
                  <a:pt x="1050798" y="481711"/>
                </a:lnTo>
                <a:lnTo>
                  <a:pt x="1045082" y="437261"/>
                </a:lnTo>
                <a:lnTo>
                  <a:pt x="1035811" y="394081"/>
                </a:lnTo>
                <a:lnTo>
                  <a:pt x="1023111" y="352298"/>
                </a:lnTo>
                <a:lnTo>
                  <a:pt x="1007109" y="312038"/>
                </a:lnTo>
                <a:lnTo>
                  <a:pt x="987932" y="273558"/>
                </a:lnTo>
                <a:lnTo>
                  <a:pt x="965834" y="236855"/>
                </a:lnTo>
                <a:lnTo>
                  <a:pt x="940815" y="202184"/>
                </a:lnTo>
                <a:lnTo>
                  <a:pt x="913256" y="169799"/>
                </a:lnTo>
                <a:lnTo>
                  <a:pt x="883157" y="139700"/>
                </a:lnTo>
                <a:lnTo>
                  <a:pt x="850773" y="112013"/>
                </a:lnTo>
                <a:lnTo>
                  <a:pt x="816228" y="87122"/>
                </a:lnTo>
                <a:lnTo>
                  <a:pt x="779652" y="64897"/>
                </a:lnTo>
                <a:lnTo>
                  <a:pt x="741172" y="45720"/>
                </a:lnTo>
                <a:lnTo>
                  <a:pt x="700912" y="29718"/>
                </a:lnTo>
                <a:lnTo>
                  <a:pt x="659256" y="16890"/>
                </a:lnTo>
                <a:lnTo>
                  <a:pt x="616076" y="7620"/>
                </a:lnTo>
                <a:lnTo>
                  <a:pt x="571753" y="1905"/>
                </a:lnTo>
                <a:lnTo>
                  <a:pt x="52641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object 27"/>
          <p:cNvSpPr txBox="1"/>
          <p:nvPr/>
        </p:nvSpPr>
        <p:spPr>
          <a:xfrm>
            <a:off x="8802481" y="2741841"/>
            <a:ext cx="1750534" cy="1703454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ШАГ (мониторинг и выплата субсидии)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эксперт 2 или компания проводит мониторинг реализации проекта 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заявленным характеристикам.</a:t>
            </a:r>
          </a:p>
          <a:p>
            <a:pPr marL="171450" indent="-171450"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Выплата субсидии 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основного долга по кредиту.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728716" y="2152279"/>
            <a:ext cx="340245" cy="113044"/>
            <a:chOff x="1272286" y="1810257"/>
            <a:chExt cx="387985" cy="128905"/>
          </a:xfrm>
        </p:grpSpPr>
        <p:sp>
          <p:nvSpPr>
            <p:cNvPr id="29" name="object 29"/>
            <p:cNvSpPr/>
            <p:nvPr/>
          </p:nvSpPr>
          <p:spPr>
            <a:xfrm>
              <a:off x="1278636" y="1816607"/>
              <a:ext cx="375285" cy="116205"/>
            </a:xfrm>
            <a:custGeom>
              <a:avLst/>
              <a:gdLst/>
              <a:ahLst/>
              <a:cxnLst/>
              <a:rect l="l" t="t" r="r" b="b"/>
              <a:pathLst>
                <a:path w="375285" h="116205">
                  <a:moveTo>
                    <a:pt x="316991" y="0"/>
                  </a:moveTo>
                  <a:lnTo>
                    <a:pt x="316991" y="28955"/>
                  </a:lnTo>
                  <a:lnTo>
                    <a:pt x="0" y="28955"/>
                  </a:lnTo>
                  <a:lnTo>
                    <a:pt x="0" y="86867"/>
                  </a:lnTo>
                  <a:lnTo>
                    <a:pt x="316991" y="86867"/>
                  </a:lnTo>
                  <a:lnTo>
                    <a:pt x="316991" y="115824"/>
                  </a:lnTo>
                  <a:lnTo>
                    <a:pt x="374903" y="5791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8636" y="1816607"/>
              <a:ext cx="375285" cy="116205"/>
            </a:xfrm>
            <a:custGeom>
              <a:avLst/>
              <a:gdLst/>
              <a:ahLst/>
              <a:cxnLst/>
              <a:rect l="l" t="t" r="r" b="b"/>
              <a:pathLst>
                <a:path w="375285" h="116205">
                  <a:moveTo>
                    <a:pt x="0" y="28955"/>
                  </a:moveTo>
                  <a:lnTo>
                    <a:pt x="316991" y="28955"/>
                  </a:lnTo>
                  <a:lnTo>
                    <a:pt x="316991" y="0"/>
                  </a:lnTo>
                  <a:lnTo>
                    <a:pt x="374903" y="57912"/>
                  </a:lnTo>
                  <a:lnTo>
                    <a:pt x="316991" y="115824"/>
                  </a:lnTo>
                  <a:lnTo>
                    <a:pt x="316991" y="86867"/>
                  </a:lnTo>
                  <a:lnTo>
                    <a:pt x="0" y="86867"/>
                  </a:lnTo>
                  <a:lnTo>
                    <a:pt x="0" y="28955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185945" y="2157848"/>
            <a:ext cx="340245" cy="114157"/>
            <a:chOff x="3008122" y="1810257"/>
            <a:chExt cx="387985" cy="130175"/>
          </a:xfrm>
        </p:grpSpPr>
        <p:sp>
          <p:nvSpPr>
            <p:cNvPr id="32" name="object 32"/>
            <p:cNvSpPr/>
            <p:nvPr/>
          </p:nvSpPr>
          <p:spPr>
            <a:xfrm>
              <a:off x="3014472" y="1816607"/>
              <a:ext cx="375285" cy="117475"/>
            </a:xfrm>
            <a:custGeom>
              <a:avLst/>
              <a:gdLst/>
              <a:ahLst/>
              <a:cxnLst/>
              <a:rect l="l" t="t" r="r" b="b"/>
              <a:pathLst>
                <a:path w="375285" h="117475">
                  <a:moveTo>
                    <a:pt x="316229" y="0"/>
                  </a:moveTo>
                  <a:lnTo>
                    <a:pt x="316229" y="29337"/>
                  </a:lnTo>
                  <a:lnTo>
                    <a:pt x="0" y="29337"/>
                  </a:lnTo>
                  <a:lnTo>
                    <a:pt x="0" y="88011"/>
                  </a:lnTo>
                  <a:lnTo>
                    <a:pt x="316229" y="88011"/>
                  </a:lnTo>
                  <a:lnTo>
                    <a:pt x="316229" y="117347"/>
                  </a:lnTo>
                  <a:lnTo>
                    <a:pt x="374903" y="58674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14472" y="1816607"/>
              <a:ext cx="375285" cy="117475"/>
            </a:xfrm>
            <a:custGeom>
              <a:avLst/>
              <a:gdLst/>
              <a:ahLst/>
              <a:cxnLst/>
              <a:rect l="l" t="t" r="r" b="b"/>
              <a:pathLst>
                <a:path w="375285" h="117475">
                  <a:moveTo>
                    <a:pt x="0" y="29337"/>
                  </a:moveTo>
                  <a:lnTo>
                    <a:pt x="316229" y="29337"/>
                  </a:lnTo>
                  <a:lnTo>
                    <a:pt x="316229" y="0"/>
                  </a:lnTo>
                  <a:lnTo>
                    <a:pt x="374903" y="58674"/>
                  </a:lnTo>
                  <a:lnTo>
                    <a:pt x="316229" y="117347"/>
                  </a:lnTo>
                  <a:lnTo>
                    <a:pt x="316229" y="88011"/>
                  </a:lnTo>
                  <a:lnTo>
                    <a:pt x="0" y="88011"/>
                  </a:lnTo>
                  <a:lnTo>
                    <a:pt x="0" y="29337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328495" y="2184418"/>
            <a:ext cx="338574" cy="144785"/>
            <a:chOff x="4809490" y="1735582"/>
            <a:chExt cx="386080" cy="165100"/>
          </a:xfrm>
        </p:grpSpPr>
        <p:sp>
          <p:nvSpPr>
            <p:cNvPr id="35" name="object 35"/>
            <p:cNvSpPr/>
            <p:nvPr/>
          </p:nvSpPr>
          <p:spPr>
            <a:xfrm>
              <a:off x="4815840" y="1741932"/>
              <a:ext cx="373380" cy="152400"/>
            </a:xfrm>
            <a:custGeom>
              <a:avLst/>
              <a:gdLst/>
              <a:ahLst/>
              <a:cxnLst/>
              <a:rect l="l" t="t" r="r" b="b"/>
              <a:pathLst>
                <a:path w="373379" h="152400">
                  <a:moveTo>
                    <a:pt x="297180" y="0"/>
                  </a:moveTo>
                  <a:lnTo>
                    <a:pt x="29718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297180" y="114300"/>
                  </a:lnTo>
                  <a:lnTo>
                    <a:pt x="297180" y="152400"/>
                  </a:lnTo>
                  <a:lnTo>
                    <a:pt x="373380" y="7620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15840" y="1741932"/>
              <a:ext cx="373380" cy="152400"/>
            </a:xfrm>
            <a:custGeom>
              <a:avLst/>
              <a:gdLst/>
              <a:ahLst/>
              <a:cxnLst/>
              <a:rect l="l" t="t" r="r" b="b"/>
              <a:pathLst>
                <a:path w="373379" h="152400">
                  <a:moveTo>
                    <a:pt x="0" y="38100"/>
                  </a:moveTo>
                  <a:lnTo>
                    <a:pt x="297180" y="38100"/>
                  </a:lnTo>
                  <a:lnTo>
                    <a:pt x="297180" y="0"/>
                  </a:lnTo>
                  <a:lnTo>
                    <a:pt x="373380" y="76200"/>
                  </a:lnTo>
                  <a:lnTo>
                    <a:pt x="297180" y="152400"/>
                  </a:lnTo>
                  <a:lnTo>
                    <a:pt x="29718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467804" y="2123264"/>
            <a:ext cx="340245" cy="144785"/>
            <a:chOff x="6572757" y="1753870"/>
            <a:chExt cx="387985" cy="165100"/>
          </a:xfrm>
        </p:grpSpPr>
        <p:sp>
          <p:nvSpPr>
            <p:cNvPr id="38" name="object 38"/>
            <p:cNvSpPr/>
            <p:nvPr/>
          </p:nvSpPr>
          <p:spPr>
            <a:xfrm>
              <a:off x="6579107" y="1760220"/>
              <a:ext cx="375285" cy="152400"/>
            </a:xfrm>
            <a:custGeom>
              <a:avLst/>
              <a:gdLst/>
              <a:ahLst/>
              <a:cxnLst/>
              <a:rect l="l" t="t" r="r" b="b"/>
              <a:pathLst>
                <a:path w="375284" h="152400">
                  <a:moveTo>
                    <a:pt x="298703" y="0"/>
                  </a:moveTo>
                  <a:lnTo>
                    <a:pt x="298703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298703" y="114300"/>
                  </a:lnTo>
                  <a:lnTo>
                    <a:pt x="298703" y="152400"/>
                  </a:lnTo>
                  <a:lnTo>
                    <a:pt x="374903" y="7620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579107" y="1760220"/>
              <a:ext cx="375285" cy="152400"/>
            </a:xfrm>
            <a:custGeom>
              <a:avLst/>
              <a:gdLst/>
              <a:ahLst/>
              <a:cxnLst/>
              <a:rect l="l" t="t" r="r" b="b"/>
              <a:pathLst>
                <a:path w="375284" h="152400">
                  <a:moveTo>
                    <a:pt x="0" y="38100"/>
                  </a:moveTo>
                  <a:lnTo>
                    <a:pt x="298703" y="38100"/>
                  </a:lnTo>
                  <a:lnTo>
                    <a:pt x="298703" y="0"/>
                  </a:lnTo>
                  <a:lnTo>
                    <a:pt x="374903" y="76200"/>
                  </a:lnTo>
                  <a:lnTo>
                    <a:pt x="298703" y="152400"/>
                  </a:lnTo>
                  <a:lnTo>
                    <a:pt x="298703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2700">
              <a:solidFill>
                <a:srgbClr val="01498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763282" y="2085667"/>
            <a:ext cx="146456" cy="281754"/>
          </a:xfrm>
          <a:prstGeom prst="rect">
            <a:avLst/>
          </a:prstGeom>
        </p:spPr>
        <p:txBody>
          <a:bodyPr vert="horz" wrap="square" lIns="0" tIns="11694" rIns="0" bIns="0" rtlCol="0">
            <a:spAutoFit/>
          </a:bodyPr>
          <a:lstStyle/>
          <a:p>
            <a:pPr marL="11138">
              <a:spcBef>
                <a:spcPts val="92"/>
              </a:spcBef>
            </a:pPr>
            <a:r>
              <a:rPr sz="1754" b="1" dirty="0">
                <a:solidFill>
                  <a:srgbClr val="0468B0"/>
                </a:solidFill>
                <a:latin typeface="Arial"/>
                <a:cs typeface="Arial"/>
              </a:rPr>
              <a:t>5</a:t>
            </a:r>
            <a:endParaRPr sz="1754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444959" y="1743769"/>
            <a:ext cx="417649" cy="276762"/>
            <a:chOff x="7218997" y="1290637"/>
            <a:chExt cx="476250" cy="315595"/>
          </a:xfrm>
        </p:grpSpPr>
        <p:sp>
          <p:nvSpPr>
            <p:cNvPr id="46" name="object 46"/>
            <p:cNvSpPr/>
            <p:nvPr/>
          </p:nvSpPr>
          <p:spPr>
            <a:xfrm>
              <a:off x="7223759" y="1295400"/>
              <a:ext cx="466725" cy="306070"/>
            </a:xfrm>
            <a:custGeom>
              <a:avLst/>
              <a:gdLst/>
              <a:ahLst/>
              <a:cxnLst/>
              <a:rect l="l" t="t" r="r" b="b"/>
              <a:pathLst>
                <a:path w="466725" h="306069">
                  <a:moveTo>
                    <a:pt x="466344" y="0"/>
                  </a:moveTo>
                  <a:lnTo>
                    <a:pt x="416306" y="2032"/>
                  </a:lnTo>
                  <a:lnTo>
                    <a:pt x="367157" y="8127"/>
                  </a:lnTo>
                  <a:lnTo>
                    <a:pt x="318897" y="18161"/>
                  </a:lnTo>
                  <a:lnTo>
                    <a:pt x="272034" y="32003"/>
                  </a:lnTo>
                  <a:lnTo>
                    <a:pt x="226695" y="49529"/>
                  </a:lnTo>
                  <a:lnTo>
                    <a:pt x="183134" y="70612"/>
                  </a:lnTo>
                  <a:lnTo>
                    <a:pt x="141478" y="95250"/>
                  </a:lnTo>
                  <a:lnTo>
                    <a:pt x="102108" y="123189"/>
                  </a:lnTo>
                  <a:lnTo>
                    <a:pt x="65278" y="154304"/>
                  </a:lnTo>
                  <a:lnTo>
                    <a:pt x="31115" y="188467"/>
                  </a:lnTo>
                  <a:lnTo>
                    <a:pt x="0" y="225678"/>
                  </a:lnTo>
                  <a:lnTo>
                    <a:pt x="116586" y="306070"/>
                  </a:lnTo>
                  <a:lnTo>
                    <a:pt x="149351" y="268224"/>
                  </a:lnTo>
                  <a:lnTo>
                    <a:pt x="186055" y="234823"/>
                  </a:lnTo>
                  <a:lnTo>
                    <a:pt x="226441" y="205866"/>
                  </a:lnTo>
                  <a:lnTo>
                    <a:pt x="270001" y="181610"/>
                  </a:lnTo>
                  <a:lnTo>
                    <a:pt x="316230" y="162433"/>
                  </a:lnTo>
                  <a:lnTo>
                    <a:pt x="364744" y="148336"/>
                  </a:lnTo>
                  <a:lnTo>
                    <a:pt x="414909" y="139826"/>
                  </a:lnTo>
                  <a:lnTo>
                    <a:pt x="466344" y="136905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3759" y="1295400"/>
              <a:ext cx="466725" cy="306070"/>
            </a:xfrm>
            <a:custGeom>
              <a:avLst/>
              <a:gdLst/>
              <a:ahLst/>
              <a:cxnLst/>
              <a:rect l="l" t="t" r="r" b="b"/>
              <a:pathLst>
                <a:path w="466725" h="306069">
                  <a:moveTo>
                    <a:pt x="466344" y="0"/>
                  </a:moveTo>
                  <a:lnTo>
                    <a:pt x="416306" y="2032"/>
                  </a:lnTo>
                  <a:lnTo>
                    <a:pt x="367157" y="8127"/>
                  </a:lnTo>
                  <a:lnTo>
                    <a:pt x="318897" y="18161"/>
                  </a:lnTo>
                  <a:lnTo>
                    <a:pt x="272034" y="32003"/>
                  </a:lnTo>
                  <a:lnTo>
                    <a:pt x="226695" y="49529"/>
                  </a:lnTo>
                  <a:lnTo>
                    <a:pt x="183134" y="70612"/>
                  </a:lnTo>
                  <a:lnTo>
                    <a:pt x="141478" y="95250"/>
                  </a:lnTo>
                  <a:lnTo>
                    <a:pt x="102108" y="123189"/>
                  </a:lnTo>
                  <a:lnTo>
                    <a:pt x="65278" y="154304"/>
                  </a:lnTo>
                  <a:lnTo>
                    <a:pt x="31115" y="188467"/>
                  </a:lnTo>
                  <a:lnTo>
                    <a:pt x="0" y="225678"/>
                  </a:lnTo>
                  <a:lnTo>
                    <a:pt x="116586" y="306070"/>
                  </a:lnTo>
                  <a:lnTo>
                    <a:pt x="149351" y="268224"/>
                  </a:lnTo>
                  <a:lnTo>
                    <a:pt x="186055" y="234823"/>
                  </a:lnTo>
                  <a:lnTo>
                    <a:pt x="226441" y="205866"/>
                  </a:lnTo>
                  <a:lnTo>
                    <a:pt x="270001" y="181610"/>
                  </a:lnTo>
                  <a:lnTo>
                    <a:pt x="316230" y="162433"/>
                  </a:lnTo>
                  <a:lnTo>
                    <a:pt x="364744" y="148336"/>
                  </a:lnTo>
                  <a:lnTo>
                    <a:pt x="414909" y="139826"/>
                  </a:lnTo>
                  <a:lnTo>
                    <a:pt x="466344" y="136905"/>
                  </a:lnTo>
                  <a:lnTo>
                    <a:pt x="46634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584031" y="2773904"/>
            <a:ext cx="1226347" cy="1241790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(ДАМУ)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Принимает заявку, отрабатывает укомплектованность и отправляет на рассмотрение Техническому эксперту 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250433" y="4532369"/>
            <a:ext cx="1064726" cy="442468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algn="ctr">
              <a:spcBef>
                <a:spcPts val="83"/>
              </a:spcBef>
            </a:pPr>
            <a:r>
              <a:rPr sz="1403" b="1" spc="-9" dirty="0">
                <a:latin typeface="Arial"/>
                <a:cs typeface="Arial"/>
              </a:rPr>
              <a:t>Реализация</a:t>
            </a:r>
            <a:endParaRPr sz="1403" dirty="0">
              <a:latin typeface="Arial"/>
              <a:cs typeface="Arial"/>
            </a:endParaRPr>
          </a:p>
          <a:p>
            <a:pPr algn="ctr">
              <a:spcBef>
                <a:spcPts val="4"/>
              </a:spcBef>
            </a:pPr>
            <a:r>
              <a:rPr sz="1403" b="1" spc="-9" dirty="0">
                <a:latin typeface="Arial"/>
                <a:cs typeface="Arial"/>
              </a:rPr>
              <a:t>проекта</a:t>
            </a:r>
            <a:endParaRPr sz="1403" dirty="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37105" y="4967964"/>
            <a:ext cx="5009560" cy="1010154"/>
            <a:chOff x="1182624" y="4783835"/>
            <a:chExt cx="5712460" cy="1151890"/>
          </a:xfrm>
        </p:grpSpPr>
        <p:sp>
          <p:nvSpPr>
            <p:cNvPr id="51" name="object 51"/>
            <p:cNvSpPr/>
            <p:nvPr/>
          </p:nvSpPr>
          <p:spPr>
            <a:xfrm>
              <a:off x="1182624" y="4783835"/>
              <a:ext cx="5712460" cy="466725"/>
            </a:xfrm>
            <a:custGeom>
              <a:avLst/>
              <a:gdLst/>
              <a:ahLst/>
              <a:cxnLst/>
              <a:rect l="l" t="t" r="r" b="b"/>
              <a:pathLst>
                <a:path w="5712459" h="466725">
                  <a:moveTo>
                    <a:pt x="361188" y="179832"/>
                  </a:moveTo>
                  <a:lnTo>
                    <a:pt x="354723" y="132029"/>
                  </a:lnTo>
                  <a:lnTo>
                    <a:pt x="336511" y="89077"/>
                  </a:lnTo>
                  <a:lnTo>
                    <a:pt x="308267" y="52679"/>
                  </a:lnTo>
                  <a:lnTo>
                    <a:pt x="271716" y="24561"/>
                  </a:lnTo>
                  <a:lnTo>
                    <a:pt x="228587" y="6426"/>
                  </a:lnTo>
                  <a:lnTo>
                    <a:pt x="180594" y="0"/>
                  </a:lnTo>
                  <a:lnTo>
                    <a:pt x="132575" y="6426"/>
                  </a:lnTo>
                  <a:lnTo>
                    <a:pt x="89446" y="24561"/>
                  </a:lnTo>
                  <a:lnTo>
                    <a:pt x="52895" y="52679"/>
                  </a:lnTo>
                  <a:lnTo>
                    <a:pt x="24650" y="89077"/>
                  </a:lnTo>
                  <a:lnTo>
                    <a:pt x="6438" y="132029"/>
                  </a:lnTo>
                  <a:lnTo>
                    <a:pt x="0" y="179832"/>
                  </a:lnTo>
                  <a:lnTo>
                    <a:pt x="6438" y="227647"/>
                  </a:lnTo>
                  <a:lnTo>
                    <a:pt x="24650" y="270598"/>
                  </a:lnTo>
                  <a:lnTo>
                    <a:pt x="52895" y="306997"/>
                  </a:lnTo>
                  <a:lnTo>
                    <a:pt x="89446" y="335114"/>
                  </a:lnTo>
                  <a:lnTo>
                    <a:pt x="132575" y="353250"/>
                  </a:lnTo>
                  <a:lnTo>
                    <a:pt x="180594" y="359664"/>
                  </a:lnTo>
                  <a:lnTo>
                    <a:pt x="228587" y="353250"/>
                  </a:lnTo>
                  <a:lnTo>
                    <a:pt x="271716" y="335114"/>
                  </a:lnTo>
                  <a:lnTo>
                    <a:pt x="308267" y="306997"/>
                  </a:lnTo>
                  <a:lnTo>
                    <a:pt x="336511" y="270598"/>
                  </a:lnTo>
                  <a:lnTo>
                    <a:pt x="354723" y="227647"/>
                  </a:lnTo>
                  <a:lnTo>
                    <a:pt x="361188" y="179832"/>
                  </a:lnTo>
                  <a:close/>
                </a:path>
                <a:path w="5712459" h="466725">
                  <a:moveTo>
                    <a:pt x="5281015" y="320802"/>
                  </a:moveTo>
                  <a:lnTo>
                    <a:pt x="5161661" y="320802"/>
                  </a:lnTo>
                  <a:lnTo>
                    <a:pt x="5123535" y="320802"/>
                  </a:lnTo>
                  <a:lnTo>
                    <a:pt x="5121910" y="396113"/>
                  </a:lnTo>
                  <a:lnTo>
                    <a:pt x="5281015" y="320802"/>
                  </a:lnTo>
                  <a:close/>
                </a:path>
                <a:path w="5712459" h="466725">
                  <a:moveTo>
                    <a:pt x="5711952" y="286512"/>
                  </a:moveTo>
                  <a:lnTo>
                    <a:pt x="5705526" y="238709"/>
                  </a:lnTo>
                  <a:lnTo>
                    <a:pt x="5687390" y="195757"/>
                  </a:lnTo>
                  <a:lnTo>
                    <a:pt x="5659272" y="159359"/>
                  </a:lnTo>
                  <a:lnTo>
                    <a:pt x="5622874" y="131241"/>
                  </a:lnTo>
                  <a:lnTo>
                    <a:pt x="5579923" y="113106"/>
                  </a:lnTo>
                  <a:lnTo>
                    <a:pt x="5532120" y="106680"/>
                  </a:lnTo>
                  <a:lnTo>
                    <a:pt x="5484304" y="113106"/>
                  </a:lnTo>
                  <a:lnTo>
                    <a:pt x="5441353" y="131241"/>
                  </a:lnTo>
                  <a:lnTo>
                    <a:pt x="5404955" y="159359"/>
                  </a:lnTo>
                  <a:lnTo>
                    <a:pt x="5376837" y="195757"/>
                  </a:lnTo>
                  <a:lnTo>
                    <a:pt x="5358701" y="238709"/>
                  </a:lnTo>
                  <a:lnTo>
                    <a:pt x="5352275" y="286435"/>
                  </a:lnTo>
                  <a:lnTo>
                    <a:pt x="5126863" y="167640"/>
                  </a:lnTo>
                  <a:lnTo>
                    <a:pt x="5125212" y="243789"/>
                  </a:lnTo>
                  <a:lnTo>
                    <a:pt x="361950" y="141732"/>
                  </a:lnTo>
                  <a:lnTo>
                    <a:pt x="361188" y="179832"/>
                  </a:lnTo>
                  <a:lnTo>
                    <a:pt x="360426" y="217932"/>
                  </a:lnTo>
                  <a:lnTo>
                    <a:pt x="5123548" y="319989"/>
                  </a:lnTo>
                  <a:lnTo>
                    <a:pt x="5161673" y="319989"/>
                  </a:lnTo>
                  <a:lnTo>
                    <a:pt x="5282730" y="319989"/>
                  </a:lnTo>
                  <a:lnTo>
                    <a:pt x="5352339" y="287045"/>
                  </a:lnTo>
                  <a:lnTo>
                    <a:pt x="5358701" y="334327"/>
                  </a:lnTo>
                  <a:lnTo>
                    <a:pt x="5376837" y="377278"/>
                  </a:lnTo>
                  <a:lnTo>
                    <a:pt x="5404955" y="413677"/>
                  </a:lnTo>
                  <a:lnTo>
                    <a:pt x="5441353" y="441794"/>
                  </a:lnTo>
                  <a:lnTo>
                    <a:pt x="5484304" y="459930"/>
                  </a:lnTo>
                  <a:lnTo>
                    <a:pt x="5532120" y="466344"/>
                  </a:lnTo>
                  <a:lnTo>
                    <a:pt x="5579923" y="459930"/>
                  </a:lnTo>
                  <a:lnTo>
                    <a:pt x="5622874" y="441794"/>
                  </a:lnTo>
                  <a:lnTo>
                    <a:pt x="5659272" y="413677"/>
                  </a:lnTo>
                  <a:lnTo>
                    <a:pt x="5687390" y="377278"/>
                  </a:lnTo>
                  <a:lnTo>
                    <a:pt x="5705526" y="334327"/>
                  </a:lnTo>
                  <a:lnTo>
                    <a:pt x="5711952" y="286512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9614" y="5090159"/>
              <a:ext cx="5492750" cy="845185"/>
            </a:xfrm>
            <a:custGeom>
              <a:avLst/>
              <a:gdLst/>
              <a:ahLst/>
              <a:cxnLst/>
              <a:rect l="l" t="t" r="r" b="b"/>
              <a:pathLst>
                <a:path w="5492750" h="845185">
                  <a:moveTo>
                    <a:pt x="2594356" y="806640"/>
                  </a:moveTo>
                  <a:lnTo>
                    <a:pt x="2581656" y="800290"/>
                  </a:lnTo>
                  <a:lnTo>
                    <a:pt x="2518156" y="768540"/>
                  </a:lnTo>
                  <a:lnTo>
                    <a:pt x="2518156" y="800290"/>
                  </a:lnTo>
                  <a:lnTo>
                    <a:pt x="12700" y="80029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812990"/>
                  </a:lnTo>
                  <a:lnTo>
                    <a:pt x="2518156" y="812990"/>
                  </a:lnTo>
                  <a:lnTo>
                    <a:pt x="2518156" y="844740"/>
                  </a:lnTo>
                  <a:lnTo>
                    <a:pt x="2581656" y="812990"/>
                  </a:lnTo>
                  <a:lnTo>
                    <a:pt x="2594356" y="806640"/>
                  </a:lnTo>
                  <a:close/>
                </a:path>
                <a:path w="5492750" h="845185">
                  <a:moveTo>
                    <a:pt x="5492242" y="160020"/>
                  </a:moveTo>
                  <a:lnTo>
                    <a:pt x="5479542" y="160020"/>
                  </a:lnTo>
                  <a:lnTo>
                    <a:pt x="5479542" y="800633"/>
                  </a:lnTo>
                  <a:lnTo>
                    <a:pt x="3199130" y="800633"/>
                  </a:lnTo>
                  <a:lnTo>
                    <a:pt x="3199130" y="768883"/>
                  </a:lnTo>
                  <a:lnTo>
                    <a:pt x="3122930" y="806983"/>
                  </a:lnTo>
                  <a:lnTo>
                    <a:pt x="3199130" y="845083"/>
                  </a:lnTo>
                  <a:lnTo>
                    <a:pt x="3199130" y="813333"/>
                  </a:lnTo>
                  <a:lnTo>
                    <a:pt x="5492242" y="813333"/>
                  </a:lnTo>
                  <a:lnTo>
                    <a:pt x="5492242" y="806996"/>
                  </a:lnTo>
                  <a:lnTo>
                    <a:pt x="5492242" y="800633"/>
                  </a:lnTo>
                  <a:lnTo>
                    <a:pt x="5492242" y="160020"/>
                  </a:lnTo>
                  <a:close/>
                </a:path>
              </a:pathLst>
            </a:custGeom>
            <a:solidFill>
              <a:srgbClr val="0468B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003215" y="5405325"/>
            <a:ext cx="1268539" cy="442468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11138" marR="4455" indent="75738">
              <a:spcBef>
                <a:spcPts val="83"/>
              </a:spcBef>
            </a:pPr>
            <a:r>
              <a:rPr sz="1403" b="1" dirty="0">
                <a:latin typeface="Arial"/>
                <a:cs typeface="Arial"/>
              </a:rPr>
              <a:t>Акт</a:t>
            </a:r>
            <a:r>
              <a:rPr sz="1403" b="1" spc="303" dirty="0">
                <a:latin typeface="Arial"/>
                <a:cs typeface="Arial"/>
              </a:rPr>
              <a:t> </a:t>
            </a:r>
            <a:r>
              <a:rPr sz="1403" b="1" dirty="0">
                <a:latin typeface="Arial"/>
                <a:cs typeface="Arial"/>
              </a:rPr>
              <a:t>ввода</a:t>
            </a:r>
            <a:r>
              <a:rPr sz="1403" b="1" spc="-57" dirty="0">
                <a:latin typeface="Arial"/>
                <a:cs typeface="Arial"/>
              </a:rPr>
              <a:t> </a:t>
            </a:r>
            <a:r>
              <a:rPr sz="1403" b="1" spc="-44" dirty="0">
                <a:latin typeface="Arial"/>
                <a:cs typeface="Arial"/>
              </a:rPr>
              <a:t>в </a:t>
            </a:r>
            <a:r>
              <a:rPr sz="1403" b="1" spc="-22" dirty="0">
                <a:latin typeface="Arial"/>
                <a:cs typeface="Arial"/>
              </a:rPr>
              <a:t>эксплуатацию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62408" y="4682524"/>
            <a:ext cx="1969632" cy="22657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11138">
              <a:spcBef>
                <a:spcPts val="83"/>
              </a:spcBef>
            </a:pPr>
            <a:r>
              <a:rPr sz="1403" b="1" spc="-35" dirty="0">
                <a:latin typeface="Arial"/>
                <a:cs typeface="Arial"/>
              </a:rPr>
              <a:t>ВЫПЛАТА</a:t>
            </a:r>
            <a:r>
              <a:rPr sz="1403" b="1" spc="-39" dirty="0">
                <a:latin typeface="Arial"/>
                <a:cs typeface="Arial"/>
              </a:rPr>
              <a:t> </a:t>
            </a:r>
            <a:r>
              <a:rPr sz="1403" b="1" spc="-9" dirty="0">
                <a:latin typeface="Arial"/>
                <a:cs typeface="Arial"/>
              </a:rPr>
              <a:t>СУБСИДИИ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11093" y="5618116"/>
            <a:ext cx="893212" cy="254261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sz="1579" b="1" dirty="0">
                <a:latin typeface="Arial"/>
                <a:cs typeface="Arial"/>
              </a:rPr>
              <a:t>150</a:t>
            </a:r>
            <a:r>
              <a:rPr sz="1579" b="1" spc="-26" dirty="0">
                <a:latin typeface="Arial"/>
                <a:cs typeface="Arial"/>
              </a:rPr>
              <a:t> </a:t>
            </a:r>
            <a:r>
              <a:rPr sz="1579" b="1" spc="-18" dirty="0">
                <a:latin typeface="Arial"/>
                <a:cs typeface="Arial"/>
              </a:rPr>
              <a:t>дней</a:t>
            </a:r>
            <a:endParaRPr sz="1579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2481" y="5206296"/>
            <a:ext cx="1399290" cy="104913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5730811" y="4939899"/>
            <a:ext cx="315743" cy="400943"/>
          </a:xfrm>
          <a:custGeom>
            <a:avLst/>
            <a:gdLst/>
            <a:ahLst/>
            <a:cxnLst/>
            <a:rect l="l" t="t" r="r" b="b"/>
            <a:pathLst>
              <a:path w="360045" h="457200">
                <a:moveTo>
                  <a:pt x="359664" y="0"/>
                </a:moveTo>
                <a:lnTo>
                  <a:pt x="179832" y="282702"/>
                </a:lnTo>
                <a:lnTo>
                  <a:pt x="0" y="0"/>
                </a:lnTo>
                <a:lnTo>
                  <a:pt x="0" y="174498"/>
                </a:lnTo>
                <a:lnTo>
                  <a:pt x="179832" y="457200"/>
                </a:lnTo>
                <a:lnTo>
                  <a:pt x="359664" y="174498"/>
                </a:lnTo>
                <a:lnTo>
                  <a:pt x="3596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5" name="object 65"/>
          <p:cNvSpPr txBox="1"/>
          <p:nvPr/>
        </p:nvSpPr>
        <p:spPr>
          <a:xfrm>
            <a:off x="1193751" y="6405937"/>
            <a:ext cx="4444341" cy="33505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* 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Технический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 Эксперт</a:t>
            </a:r>
            <a:r>
              <a:rPr sz="1052" i="1" spc="-2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endParaRPr sz="1052" dirty="0">
              <a:latin typeface="Arial"/>
              <a:cs typeface="Arial"/>
            </a:endParaRPr>
          </a:p>
          <a:p>
            <a:pPr marL="11138"/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**</a:t>
            </a:r>
            <a:r>
              <a:rPr sz="1052" i="1" spc="-2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Технический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Эксперт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2</a:t>
            </a:r>
            <a:r>
              <a:rPr sz="1052" i="1" spc="-3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–</a:t>
            </a:r>
            <a:r>
              <a:rPr sz="1052" i="1" spc="-1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не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связанный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с</a:t>
            </a:r>
            <a:r>
              <a:rPr sz="1052" i="1" spc="-9" dirty="0">
                <a:solidFill>
                  <a:srgbClr val="3A3838"/>
                </a:solidFill>
                <a:latin typeface="Arial"/>
                <a:cs typeface="Arial"/>
              </a:rPr>
              <a:t> Техническим</a:t>
            </a:r>
            <a:r>
              <a:rPr sz="1052" i="1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dirty="0">
                <a:solidFill>
                  <a:srgbClr val="3A3838"/>
                </a:solidFill>
                <a:latin typeface="Arial"/>
                <a:cs typeface="Arial"/>
              </a:rPr>
              <a:t>Экспертом</a:t>
            </a:r>
            <a:r>
              <a:rPr sz="1052" i="1" spc="-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052" i="1" spc="-44" dirty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endParaRPr sz="105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9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96" y="323388"/>
            <a:ext cx="8086989" cy="40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0" fontAlgn="base">
              <a:spcAft>
                <a:spcPct val="0"/>
              </a:spcAft>
              <a:tabLst>
                <a:tab pos="0" algn="l"/>
                <a:tab pos="205200" algn="l"/>
              </a:tabLst>
            </a:pPr>
            <a:r>
              <a:rPr sz="1800" b="1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Требования к проекту</a:t>
            </a:r>
          </a:p>
        </p:txBody>
      </p:sp>
      <p:sp>
        <p:nvSpPr>
          <p:cNvPr id="3" name="object 3"/>
          <p:cNvSpPr/>
          <p:nvPr/>
        </p:nvSpPr>
        <p:spPr>
          <a:xfrm>
            <a:off x="220518" y="3381221"/>
            <a:ext cx="10345999" cy="153266"/>
          </a:xfrm>
          <a:custGeom>
            <a:avLst/>
            <a:gdLst/>
            <a:ahLst/>
            <a:cxnLst/>
            <a:rect l="l" t="t" r="r" b="b"/>
            <a:pathLst>
              <a:path w="11797665" h="829310">
                <a:moveTo>
                  <a:pt x="11797284" y="0"/>
                </a:moveTo>
                <a:lnTo>
                  <a:pt x="0" y="0"/>
                </a:lnTo>
                <a:lnTo>
                  <a:pt x="5898642" y="829056"/>
                </a:lnTo>
                <a:lnTo>
                  <a:pt x="117972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010247" y="4309482"/>
            <a:ext cx="4508938" cy="697666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indent="-251717">
              <a:lnSpc>
                <a:spcPts val="1684"/>
              </a:lnSpc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Максимальная</a:t>
            </a:r>
            <a:r>
              <a:rPr sz="1403" spc="-3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сумма</a:t>
            </a:r>
            <a:r>
              <a:rPr sz="1403" spc="-3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 err="1">
                <a:solidFill>
                  <a:srgbClr val="3A3838"/>
                </a:solidFill>
                <a:latin typeface="Arial"/>
                <a:cs typeface="Arial"/>
              </a:rPr>
              <a:t>субсидии</a:t>
            </a:r>
            <a:r>
              <a:rPr sz="1403" spc="-1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3" dirty="0" smtClean="0">
                <a:solidFill>
                  <a:srgbClr val="3A3838"/>
                </a:solidFill>
                <a:latin typeface="Arial"/>
                <a:cs typeface="Arial"/>
              </a:rPr>
              <a:t>–</a:t>
            </a:r>
            <a:r>
              <a:rPr sz="1403" spc="-61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dirty="0" smtClean="0">
                <a:solidFill>
                  <a:srgbClr val="3A3838"/>
                </a:solidFill>
                <a:latin typeface="Arial"/>
                <a:cs typeface="Arial"/>
              </a:rPr>
              <a:t>1</a:t>
            </a:r>
            <a:r>
              <a:rPr lang="ru-RU" sz="1403" b="1" dirty="0" smtClean="0">
                <a:solidFill>
                  <a:srgbClr val="3A3838"/>
                </a:solidFill>
                <a:latin typeface="Arial"/>
                <a:cs typeface="Arial"/>
              </a:rPr>
              <a:t>12,5</a:t>
            </a:r>
            <a:r>
              <a:rPr sz="1403" b="1" spc="-70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dirty="0">
                <a:solidFill>
                  <a:srgbClr val="3A3838"/>
                </a:solidFill>
                <a:latin typeface="Arial"/>
                <a:cs typeface="Arial"/>
              </a:rPr>
              <a:t>млн.</a:t>
            </a:r>
            <a:r>
              <a:rPr sz="1403" b="1" spc="-3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b="1" spc="-9" dirty="0" err="1">
                <a:solidFill>
                  <a:srgbClr val="3A3838"/>
                </a:solidFill>
                <a:latin typeface="Arial"/>
                <a:cs typeface="Arial"/>
              </a:rPr>
              <a:t>тенге</a:t>
            </a:r>
            <a:endParaRPr sz="1403" dirty="0">
              <a:latin typeface="Arial"/>
              <a:cs typeface="Arial"/>
            </a:endParaRPr>
          </a:p>
          <a:p>
            <a:pPr marL="262298"/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(кредит</a:t>
            </a:r>
            <a:r>
              <a:rPr sz="1228" i="1" spc="-61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только</a:t>
            </a:r>
            <a:r>
              <a:rPr sz="1228" i="1" spc="-48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sz="1228" i="1" spc="-44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dirty="0">
                <a:solidFill>
                  <a:srgbClr val="3A3838"/>
                </a:solidFill>
                <a:latin typeface="Arial"/>
                <a:cs typeface="Arial"/>
              </a:rPr>
              <a:t>национальной</a:t>
            </a:r>
            <a:r>
              <a:rPr sz="1228" i="1" spc="-5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228" i="1" spc="-9" dirty="0">
                <a:solidFill>
                  <a:srgbClr val="3A3838"/>
                </a:solidFill>
                <a:latin typeface="Arial"/>
                <a:cs typeface="Arial"/>
              </a:rPr>
              <a:t>валюте)</a:t>
            </a:r>
            <a:endParaRPr sz="1228" dirty="0">
              <a:latin typeface="Arial"/>
              <a:cs typeface="Arial"/>
            </a:endParaRPr>
          </a:p>
          <a:p>
            <a:pPr marL="262298" indent="-251717">
              <a:spcBef>
                <a:spcPts val="531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Минимальные</a:t>
            </a:r>
            <a:r>
              <a:rPr sz="1403" spc="-3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требования</a:t>
            </a:r>
            <a:r>
              <a:rPr sz="1403" spc="-57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к</a:t>
            </a:r>
            <a:r>
              <a:rPr sz="1403" spc="-70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3" spc="-70" dirty="0" smtClean="0">
                <a:solidFill>
                  <a:srgbClr val="3A3838"/>
                </a:solidFill>
                <a:latin typeface="Arial"/>
                <a:cs typeface="Arial"/>
              </a:rPr>
              <a:t>проекту: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3725" y="5007148"/>
            <a:ext cx="4282792" cy="774995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 smtClean="0">
                <a:solidFill>
                  <a:srgbClr val="3A3838"/>
                </a:solidFill>
                <a:latin typeface="Arial"/>
                <a:cs typeface="Arial"/>
              </a:rPr>
              <a:t>эффективность </a:t>
            </a: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использования </a:t>
            </a:r>
            <a:r>
              <a:rPr lang="ru-RU" sz="1200" dirty="0" smtClean="0">
                <a:solidFill>
                  <a:srgbClr val="3A3838"/>
                </a:solidFill>
                <a:latin typeface="Arial"/>
                <a:cs typeface="Arial"/>
              </a:rPr>
              <a:t>природных ресурсов;</a:t>
            </a:r>
          </a:p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 smtClean="0">
                <a:solidFill>
                  <a:srgbClr val="3A3838"/>
                </a:solidFill>
                <a:latin typeface="Arial"/>
                <a:cs typeface="Arial"/>
              </a:rPr>
              <a:t>снижение </a:t>
            </a:r>
            <a:r>
              <a:rPr lang="ru-RU" sz="1200" dirty="0">
                <a:solidFill>
                  <a:srgbClr val="3A3838"/>
                </a:solidFill>
                <a:latin typeface="Arial"/>
                <a:cs typeface="Arial"/>
              </a:rPr>
              <a:t>уровня негативного воздействия на окружающую среду, </a:t>
            </a:r>
            <a:endParaRPr lang="ru-RU" sz="1200" dirty="0" smtClean="0">
              <a:solidFill>
                <a:srgbClr val="3A3838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3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200" dirty="0" smtClean="0">
                <a:solidFill>
                  <a:srgbClr val="3A3838"/>
                </a:solidFill>
                <a:latin typeface="Arial"/>
                <a:cs typeface="Arial"/>
              </a:rPr>
              <a:t>повышение </a:t>
            </a:r>
            <a:r>
              <a:rPr lang="ru-RU" sz="1200" dirty="0" err="1" smtClean="0">
                <a:solidFill>
                  <a:srgbClr val="3A3838"/>
                </a:solidFill>
                <a:latin typeface="Arial"/>
                <a:cs typeface="Arial"/>
              </a:rPr>
              <a:t>энергоэффективности</a:t>
            </a:r>
            <a:r>
              <a:rPr lang="ru-RU" sz="1200" dirty="0" smtClean="0">
                <a:solidFill>
                  <a:srgbClr val="3A3838"/>
                </a:solidFill>
                <a:latin typeface="Arial"/>
                <a:cs typeface="Arial"/>
              </a:rPr>
              <a:t>/энергосбережения</a:t>
            </a:r>
            <a:endParaRPr sz="1200" dirty="0">
              <a:solidFill>
                <a:srgbClr val="3A3838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0247" y="5935409"/>
            <a:ext cx="4282792" cy="1088799"/>
          </a:xfrm>
          <a:prstGeom prst="rect">
            <a:avLst/>
          </a:prstGeom>
        </p:spPr>
        <p:txBody>
          <a:bodyPr vert="horz" wrap="square" lIns="0" tIns="10580" rIns="0" bIns="0" rtlCol="0">
            <a:spAutoFit/>
          </a:bodyPr>
          <a:lstStyle/>
          <a:p>
            <a:pPr marL="262298" lvl="0" indent="-251717"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3" spc="-9" dirty="0" smtClean="0">
                <a:solidFill>
                  <a:srgbClr val="3A3838"/>
                </a:solidFill>
                <a:latin typeface="Arial"/>
                <a:cs typeface="Arial"/>
              </a:rPr>
              <a:t>Инвестиции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и/или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и/или модернизация и/или реконструкция и/или капитальный ремонт основных средств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2298" lvl="0" indent="-251717"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3" dirty="0">
                <a:solidFill>
                  <a:srgbClr val="3A3838"/>
                </a:solidFill>
                <a:latin typeface="Arial"/>
                <a:cs typeface="Arial"/>
              </a:rPr>
              <a:t>	</a:t>
            </a:r>
            <a:r>
              <a:rPr sz="1403" spc="-9" dirty="0" err="1" smtClean="0">
                <a:solidFill>
                  <a:srgbClr val="3A3838"/>
                </a:solidFill>
                <a:latin typeface="Arial"/>
                <a:cs typeface="Arial"/>
              </a:rPr>
              <a:t>Пополнение</a:t>
            </a:r>
            <a:r>
              <a:rPr sz="1403" spc="-61" dirty="0" smtClean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>
                <a:solidFill>
                  <a:srgbClr val="3A3838"/>
                </a:solidFill>
                <a:latin typeface="Arial"/>
                <a:cs typeface="Arial"/>
              </a:rPr>
              <a:t>оборотных</a:t>
            </a:r>
            <a:r>
              <a:rPr sz="1403" spc="-66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1403" dirty="0" err="1">
                <a:solidFill>
                  <a:srgbClr val="3A3838"/>
                </a:solidFill>
                <a:latin typeface="Arial"/>
                <a:cs typeface="Arial"/>
              </a:rPr>
              <a:t>средств</a:t>
            </a:r>
            <a:r>
              <a:rPr sz="1403" spc="-83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для подрядной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организации</a:t>
            </a:r>
            <a:endParaRPr sz="1403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5886" y="2449835"/>
            <a:ext cx="2137359" cy="416228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Подрядная организация строительства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0518" y="3763278"/>
            <a:ext cx="5232727" cy="495888"/>
          </a:xfrm>
          <a:prstGeom prst="rect">
            <a:avLst/>
          </a:prstGeom>
          <a:solidFill>
            <a:srgbClr val="44536A"/>
          </a:solidFill>
          <a:ln w="12700">
            <a:solidFill>
              <a:srgbClr val="014981"/>
            </a:solidFill>
          </a:ln>
        </p:spPr>
        <p:txBody>
          <a:bodyPr vert="horz" wrap="square" lIns="0" tIns="63483" rIns="0" bIns="0" rtlCol="0">
            <a:spAutoFit/>
          </a:bodyPr>
          <a:lstStyle/>
          <a:p>
            <a:pPr marL="4455" algn="ctr">
              <a:spcBef>
                <a:spcPts val="329"/>
              </a:spcBef>
            </a:pPr>
            <a:r>
              <a:rPr lang="ru-RU" sz="1403" b="1" spc="-9" dirty="0" smtClean="0">
                <a:solidFill>
                  <a:srgbClr val="FFFFFF"/>
                </a:solidFill>
                <a:latin typeface="Arial"/>
                <a:cs typeface="Arial"/>
              </a:rPr>
              <a:t>Объекты </a:t>
            </a:r>
            <a:r>
              <a:rPr lang="ru-RU" sz="1403" b="1" spc="-9" dirty="0">
                <a:solidFill>
                  <a:srgbClr val="FFFFFF"/>
                </a:solidFill>
                <a:latin typeface="Arial"/>
                <a:cs typeface="Arial"/>
              </a:rPr>
              <a:t>общественной и/или частной инфраструктуры, так и в качестве самостоятельного объекта</a:t>
            </a:r>
            <a:endParaRPr sz="1403" b="1" spc="-9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2072" y="4330761"/>
            <a:ext cx="4079105" cy="2244549"/>
          </a:xfrm>
          <a:prstGeom prst="rect">
            <a:avLst/>
          </a:prstGeom>
        </p:spPr>
        <p:txBody>
          <a:bodyPr vert="horz" wrap="square" lIns="0" tIns="117499" rIns="0" bIns="0" rtlCol="0">
            <a:spAutoFit/>
          </a:bodyPr>
          <a:lstStyle/>
          <a:p>
            <a:pPr marL="262298" indent="-251717">
              <a:spcBef>
                <a:spcPts val="925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Солнечные</a:t>
            </a:r>
            <a:r>
              <a:rPr lang="ru-RU" sz="14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электрические</a:t>
            </a:r>
            <a:r>
              <a:rPr lang="ru-RU" sz="1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4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(СЭС)</a:t>
            </a:r>
            <a:r>
              <a:rPr sz="1403" spc="-9" dirty="0" smtClean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Солнечные</a:t>
            </a:r>
            <a:r>
              <a:rPr lang="ru-RU" sz="1400" spc="-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коллектора</a:t>
            </a:r>
            <a:r>
              <a:rPr sz="1403" spc="-9" dirty="0" smtClean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6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Мини</a:t>
            </a:r>
            <a:r>
              <a:rPr lang="ru-RU" sz="1400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ГЭС</a:t>
            </a:r>
            <a:r>
              <a:rPr sz="1403" spc="-18" dirty="0" smtClean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Ветровые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электрические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станции</a:t>
            </a:r>
            <a:r>
              <a:rPr lang="ru-RU" sz="1400" spc="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(ВЭС)</a:t>
            </a:r>
            <a:r>
              <a:rPr sz="1403" spc="-9" dirty="0" smtClean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Тепловые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насосы</a:t>
            </a:r>
            <a:r>
              <a:rPr lang="ru-RU" sz="1403" spc="-9" dirty="0" smtClean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Биогазовые</a:t>
            </a:r>
            <a:r>
              <a:rPr lang="ru-RU" sz="1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/>
                <a:cs typeface="Arial"/>
              </a:rPr>
              <a:t>станции;</a:t>
            </a:r>
          </a:p>
          <a:p>
            <a:pPr marL="262298" indent="-251717">
              <a:spcBef>
                <a:spcPts val="842"/>
              </a:spcBef>
              <a:buFont typeface="Wingdings"/>
              <a:buChar char=""/>
              <a:tabLst>
                <a:tab pos="262298" algn="l"/>
                <a:tab pos="262854" algn="l"/>
              </a:tabLst>
            </a:pPr>
            <a:r>
              <a:rPr lang="ru-RU" sz="1400" spc="-20" dirty="0">
                <a:solidFill>
                  <a:srgbClr val="002060"/>
                </a:solidFill>
                <a:latin typeface="Arial"/>
                <a:cs typeface="Arial"/>
              </a:rPr>
              <a:t>Котельные</a:t>
            </a:r>
            <a:r>
              <a:rPr lang="ru-RU" sz="14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на</a:t>
            </a:r>
            <a:r>
              <a:rPr lang="ru-RU" sz="14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002060"/>
                </a:solidFill>
                <a:latin typeface="Arial"/>
                <a:cs typeface="Arial"/>
              </a:rPr>
              <a:t>твердой</a:t>
            </a:r>
            <a:r>
              <a:rPr lang="ru-RU" sz="14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/>
                <a:cs typeface="Arial"/>
              </a:rPr>
              <a:t>биомассе</a:t>
            </a:r>
            <a:endParaRPr sz="1403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9135" y="3739458"/>
            <a:ext cx="4577432" cy="512430"/>
          </a:xfrm>
          <a:prstGeom prst="rect">
            <a:avLst/>
          </a:prstGeom>
          <a:solidFill>
            <a:srgbClr val="44536A"/>
          </a:solidFill>
          <a:ln w="12700">
            <a:solidFill>
              <a:srgbClr val="014981"/>
            </a:solidFill>
          </a:ln>
        </p:spPr>
        <p:txBody>
          <a:bodyPr vert="horz" wrap="square" lIns="0" tIns="41765" rIns="0" bIns="0" rtlCol="0">
            <a:spAutoFit/>
          </a:bodyPr>
          <a:lstStyle/>
          <a:p>
            <a:pPr marL="4455" algn="ctr">
              <a:spcBef>
                <a:spcPts val="329"/>
              </a:spcBef>
            </a:pPr>
            <a:r>
              <a:rPr sz="1403" b="1" spc="-9" dirty="0">
                <a:solidFill>
                  <a:srgbClr val="FFFFFF"/>
                </a:solidFill>
                <a:latin typeface="Arial"/>
                <a:cs typeface="Arial"/>
              </a:rPr>
              <a:t>Требования</a:t>
            </a:r>
            <a:r>
              <a:rPr sz="1403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3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3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3" b="1" spc="-9" dirty="0" err="1" smtClean="0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endParaRPr lang="ru-RU" sz="1403" b="1" spc="-9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55" algn="ctr">
              <a:spcBef>
                <a:spcPts val="329"/>
              </a:spcBef>
            </a:pPr>
            <a:endParaRPr sz="1403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489" y="2412177"/>
            <a:ext cx="3171369" cy="631672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Владелец объекта 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(здания, инженерные сети и системы, источники производства энергии и пр.)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953594" y="2411071"/>
            <a:ext cx="2197978" cy="632778"/>
          </a:xfrm>
          <a:prstGeom prst="rect">
            <a:avLst/>
          </a:prstGeom>
        </p:spPr>
        <p:txBody>
          <a:bodyPr vert="horz" wrap="square" lIns="0" tIns="25059" rIns="0" bIns="0" rtlCol="0">
            <a:spAutoFit/>
          </a:bodyPr>
          <a:lstStyle/>
          <a:p>
            <a:pPr marL="11138">
              <a:spcBef>
                <a:spcPts val="88"/>
              </a:spcBef>
            </a:pPr>
            <a:r>
              <a:rPr lang="ru-RU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Специализированная сервисная компания</a:t>
            </a:r>
            <a:r>
              <a:rPr lang="en-US" altLang="ru-RU" sz="1316" b="1" spc="-9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(</a:t>
            </a:r>
            <a:r>
              <a:rPr lang="ru-RU" altLang="ru-RU" sz="1316" spc="-9" dirty="0" err="1">
                <a:solidFill>
                  <a:srgbClr val="3A3838"/>
                </a:solidFill>
                <a:latin typeface="Arial"/>
                <a:cs typeface="Arial"/>
              </a:rPr>
              <a:t>энергосервисная</a:t>
            </a:r>
            <a:r>
              <a:rPr lang="ru-RU" altLang="ru-RU" sz="1316" spc="-9" dirty="0">
                <a:solidFill>
                  <a:srgbClr val="3A3838"/>
                </a:solidFill>
                <a:latin typeface="Arial"/>
                <a:cs typeface="Arial"/>
              </a:rPr>
              <a:t>) 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75" y="2480906"/>
            <a:ext cx="443543" cy="4447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491" y="2499491"/>
            <a:ext cx="473113" cy="47311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0448" y="2476772"/>
            <a:ext cx="474449" cy="47444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73186" y="1841799"/>
            <a:ext cx="10345999" cy="529752"/>
          </a:xfrm>
          <a:prstGeom prst="rect">
            <a:avLst/>
          </a:prstGeom>
          <a:solidFill>
            <a:srgbClr val="44536A"/>
          </a:solidFill>
        </p:spPr>
        <p:txBody>
          <a:bodyPr vert="horz" wrap="square" lIns="0" tIns="46220" rIns="0" bIns="0" rtlCol="0">
            <a:spAutoFit/>
          </a:bodyPr>
          <a:lstStyle/>
          <a:p>
            <a:pPr marL="671058">
              <a:spcBef>
                <a:spcPts val="364"/>
              </a:spcBef>
            </a:pPr>
            <a:r>
              <a:rPr lang="ru-RU" sz="1403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Проект, </a:t>
            </a:r>
            <a:r>
              <a:rPr lang="ru-RU" sz="1403" b="1" spc="-53" dirty="0" smtClean="0">
                <a:solidFill>
                  <a:srgbClr val="FFFFFF"/>
                </a:solidFill>
                <a:latin typeface="Century Gothic"/>
                <a:cs typeface="Century Gothic"/>
              </a:rPr>
              <a:t>предусматривающий технологии ВИЭ, для целей выработки до </a:t>
            </a:r>
            <a:r>
              <a:rPr lang="ru-RU" sz="1403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 МВт: Электроэнергии, тепла, ГВС.</a:t>
            </a:r>
            <a:endParaRPr lang="ru-RU" sz="1403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671058">
              <a:spcBef>
                <a:spcPts val="364"/>
              </a:spcBef>
            </a:pPr>
            <a:endParaRPr sz="1403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3773</TotalTime>
  <Words>540</Words>
  <Application>Microsoft Office PowerPoint</Application>
  <PresentationFormat>Произвольный</PresentationFormat>
  <Paragraphs>67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Calibri Light</vt:lpstr>
      <vt:lpstr>Century Gothic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Порядок  заключения  договора субсидирования</vt:lpstr>
      <vt:lpstr>Требования к проекту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Абзал Ағыбайұлы Қуандық</cp:lastModifiedBy>
  <cp:revision>386</cp:revision>
  <cp:lastPrinted>2022-10-19T08:56:32Z</cp:lastPrinted>
  <dcterms:created xsi:type="dcterms:W3CDTF">2022-06-24T10:22:17Z</dcterms:created>
  <dcterms:modified xsi:type="dcterms:W3CDTF">2023-09-11T03:41:04Z</dcterms:modified>
</cp:coreProperties>
</file>